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57" r:id="rId4"/>
    <p:sldId id="261" r:id="rId5"/>
    <p:sldId id="264" r:id="rId6"/>
    <p:sldId id="266" r:id="rId7"/>
    <p:sldId id="267" r:id="rId8"/>
    <p:sldId id="260" r:id="rId9"/>
    <p:sldId id="265" r:id="rId10"/>
    <p:sldId id="263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485C22A-2214-41E2-B533-3FCCA0C93C0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918C63A-CCC9-451C-91D6-245142D795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85C22A-2214-41E2-B533-3FCCA0C93C0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18C63A-CCC9-451C-91D6-245142D79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85C22A-2214-41E2-B533-3FCCA0C93C0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18C63A-CCC9-451C-91D6-245142D79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85C22A-2214-41E2-B533-3FCCA0C93C0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18C63A-CCC9-451C-91D6-245142D79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485C22A-2214-41E2-B533-3FCCA0C93C0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918C63A-CCC9-451C-91D6-245142D795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85C22A-2214-41E2-B533-3FCCA0C93C0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918C63A-CCC9-451C-91D6-245142D795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85C22A-2214-41E2-B533-3FCCA0C93C0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918C63A-CCC9-451C-91D6-245142D79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85C22A-2214-41E2-B533-3FCCA0C93C0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18C63A-CCC9-451C-91D6-245142D795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85C22A-2214-41E2-B533-3FCCA0C93C0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18C63A-CCC9-451C-91D6-245142D79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485C22A-2214-41E2-B533-3FCCA0C93C0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918C63A-CCC9-451C-91D6-245142D795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485C22A-2214-41E2-B533-3FCCA0C93C0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918C63A-CCC9-451C-91D6-245142D795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485C22A-2214-41E2-B533-3FCCA0C93C0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918C63A-CCC9-451C-91D6-245142D795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cAh1H4wn_j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proyectosalonhogar.com/enciclopedia_ilustrada/Ataque_ing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4946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1371600"/>
            <a:ext cx="6137030" cy="1828800"/>
          </a:xfrm>
        </p:spPr>
        <p:txBody>
          <a:bodyPr/>
          <a:lstStyle/>
          <a:p>
            <a:r>
              <a:rPr lang="en-US" dirty="0" err="1" smtClean="0"/>
              <a:t>Ataques</a:t>
            </a:r>
            <a:r>
              <a:rPr lang="en-US" dirty="0" smtClean="0"/>
              <a:t> a </a:t>
            </a:r>
            <a:br>
              <a:rPr lang="en-US" dirty="0" smtClean="0"/>
            </a:br>
            <a:r>
              <a:rPr lang="en-US" dirty="0" smtClean="0"/>
              <a:t>San Juan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www.zonu.com/imapa/americas/San_Juan_Topographic_Map_Puerto_R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5088835"/>
          </a:xfrm>
          <a:prstGeom prst="rect">
            <a:avLst/>
          </a:prstGeom>
          <a:noFill/>
        </p:spPr>
      </p:pic>
      <p:sp>
        <p:nvSpPr>
          <p:cNvPr id="6" name="Bevel 5">
            <a:hlinkClick r:id="rId3" action="ppaction://hlinksldjump"/>
          </p:cNvPr>
          <p:cNvSpPr/>
          <p:nvPr/>
        </p:nvSpPr>
        <p:spPr>
          <a:xfrm>
            <a:off x="6858000" y="5943600"/>
            <a:ext cx="1676400" cy="9144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Regresar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3.bp.blogspot.com/-sBzC400y_2s/T9yE46pVc-I/AAAAAAAAAlg/7dVRKVaeLRU/s1600/plano%2Bsan%2Bjuan%2Bde%2Bpuerto%2Br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9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Cronología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los </a:t>
            </a:r>
            <a:r>
              <a:rPr lang="en-US" dirty="0" err="1" smtClean="0"/>
              <a:t>ataques</a:t>
            </a:r>
            <a:r>
              <a:rPr lang="en-US" dirty="0" smtClean="0"/>
              <a:t> </a:t>
            </a:r>
            <a:r>
              <a:rPr lang="en-US" dirty="0" err="1" smtClean="0"/>
              <a:t>marinos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1595 – El </a:t>
            </a:r>
            <a:r>
              <a:rPr lang="en-US" dirty="0" err="1" smtClean="0"/>
              <a:t>corsario</a:t>
            </a:r>
            <a:r>
              <a:rPr lang="en-US" dirty="0" smtClean="0"/>
              <a:t> </a:t>
            </a:r>
            <a:r>
              <a:rPr lang="en-US" dirty="0" err="1" smtClean="0"/>
              <a:t>inglés</a:t>
            </a:r>
            <a:r>
              <a:rPr lang="en-US" dirty="0" smtClean="0"/>
              <a:t> Francis Drake </a:t>
            </a:r>
            <a:r>
              <a:rPr lang="en-US" dirty="0" err="1" smtClean="0"/>
              <a:t>ataca</a:t>
            </a:r>
            <a:r>
              <a:rPr lang="en-US" dirty="0" smtClean="0"/>
              <a:t> a San Juan.</a:t>
            </a:r>
          </a:p>
          <a:p>
            <a:r>
              <a:rPr lang="en-US" dirty="0" smtClean="0"/>
              <a:t>1598 -  El </a:t>
            </a:r>
            <a:r>
              <a:rPr lang="en-US" dirty="0" err="1" smtClean="0"/>
              <a:t>almirante</a:t>
            </a:r>
            <a:r>
              <a:rPr lang="en-US" dirty="0" smtClean="0"/>
              <a:t> </a:t>
            </a:r>
            <a:r>
              <a:rPr lang="en-US" dirty="0" err="1" smtClean="0"/>
              <a:t>inglés</a:t>
            </a:r>
            <a:r>
              <a:rPr lang="en-US" dirty="0" smtClean="0"/>
              <a:t> George Clifford </a:t>
            </a:r>
            <a:r>
              <a:rPr lang="en-US" dirty="0" err="1" smtClean="0"/>
              <a:t>toma</a:t>
            </a:r>
            <a:r>
              <a:rPr lang="en-US" dirty="0" smtClean="0"/>
              <a:t> la ciudad de San Juan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varias</a:t>
            </a:r>
            <a:r>
              <a:rPr lang="en-US" dirty="0" smtClean="0"/>
              <a:t> </a:t>
            </a:r>
            <a:r>
              <a:rPr lang="en-US" dirty="0" err="1" smtClean="0"/>
              <a:t>semanas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1625 - </a:t>
            </a:r>
            <a:r>
              <a:rPr lang="en-US" dirty="0" err="1" smtClean="0"/>
              <a:t>Una</a:t>
            </a:r>
            <a:r>
              <a:rPr lang="en-US" dirty="0" smtClean="0"/>
              <a:t> armada </a:t>
            </a:r>
            <a:r>
              <a:rPr lang="en-US" dirty="0" err="1" smtClean="0"/>
              <a:t>holandesa</a:t>
            </a:r>
            <a:r>
              <a:rPr lang="en-US" dirty="0" smtClean="0"/>
              <a:t> </a:t>
            </a:r>
            <a:r>
              <a:rPr lang="en-US" dirty="0" err="1" smtClean="0"/>
              <a:t>dirigida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Balduino</a:t>
            </a:r>
            <a:r>
              <a:rPr lang="en-US" dirty="0" smtClean="0"/>
              <a:t> </a:t>
            </a:r>
            <a:r>
              <a:rPr lang="en-US" dirty="0" err="1" smtClean="0"/>
              <a:t>Enrico</a:t>
            </a:r>
            <a:r>
              <a:rPr lang="en-US" dirty="0" smtClean="0"/>
              <a:t> </a:t>
            </a:r>
            <a:r>
              <a:rPr lang="en-US" smtClean="0"/>
              <a:t>incendió </a:t>
            </a:r>
            <a:r>
              <a:rPr lang="en-US" dirty="0" smtClean="0"/>
              <a:t>San Juan.</a:t>
            </a:r>
          </a:p>
          <a:p>
            <a:endParaRPr lang="en-US" dirty="0"/>
          </a:p>
        </p:txBody>
      </p:sp>
      <p:sp>
        <p:nvSpPr>
          <p:cNvPr id="4" name="Bevel 3">
            <a:hlinkClick r:id="rId2"/>
          </p:cNvPr>
          <p:cNvSpPr/>
          <p:nvPr/>
        </p:nvSpPr>
        <p:spPr>
          <a:xfrm>
            <a:off x="3581400" y="5715000"/>
            <a:ext cx="1600200" cy="914400"/>
          </a:xfrm>
          <a:prstGeom prst="bevel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Video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El </a:t>
            </a:r>
            <a:r>
              <a:rPr lang="en-US" sz="3700" dirty="0" err="1" smtClean="0"/>
              <a:t>Dragón</a:t>
            </a:r>
            <a:r>
              <a:rPr lang="en-US" sz="3700" dirty="0" smtClean="0"/>
              <a:t> de los Mares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 dirty="0" smtClean="0"/>
              <a:t>Sir Francis Drake</a:t>
            </a:r>
          </a:p>
          <a:p>
            <a:r>
              <a:rPr lang="en-US" dirty="0" err="1" smtClean="0"/>
              <a:t>Navegante</a:t>
            </a:r>
            <a:r>
              <a:rPr lang="en-US" dirty="0" smtClean="0"/>
              <a:t>, </a:t>
            </a:r>
            <a:r>
              <a:rPr lang="en-US" dirty="0" err="1" smtClean="0"/>
              <a:t>corsario</a:t>
            </a:r>
            <a:r>
              <a:rPr lang="en-US" dirty="0" smtClean="0"/>
              <a:t>, </a:t>
            </a:r>
            <a:r>
              <a:rPr lang="en-US" smtClean="0"/>
              <a:t>traficante</a:t>
            </a:r>
            <a:r>
              <a:rPr lang="en-US" dirty="0" smtClean="0"/>
              <a:t> de </a:t>
            </a:r>
            <a:r>
              <a:rPr lang="en-US" dirty="0" err="1" smtClean="0"/>
              <a:t>esclavos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Atacó</a:t>
            </a:r>
            <a:r>
              <a:rPr lang="en-US" dirty="0" smtClean="0"/>
              <a:t> a </a:t>
            </a:r>
            <a:r>
              <a:rPr lang="en-US" dirty="0" err="1" smtClean="0"/>
              <a:t>muchos</a:t>
            </a:r>
            <a:r>
              <a:rPr lang="en-US" dirty="0" smtClean="0"/>
              <a:t> </a:t>
            </a:r>
            <a:r>
              <a:rPr lang="en-US" dirty="0" err="1" smtClean="0"/>
              <a:t>puertos</a:t>
            </a:r>
            <a:r>
              <a:rPr lang="en-US" dirty="0" smtClean="0"/>
              <a:t> </a:t>
            </a:r>
            <a:r>
              <a:rPr lang="en-US" dirty="0" err="1" smtClean="0"/>
              <a:t>españoles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Murió</a:t>
            </a:r>
            <a:r>
              <a:rPr lang="en-US" dirty="0" smtClean="0"/>
              <a:t> en 1596 en Panamá</a:t>
            </a:r>
            <a:endParaRPr lang="en-US" dirty="0"/>
          </a:p>
        </p:txBody>
      </p:sp>
      <p:pic>
        <p:nvPicPr>
          <p:cNvPr id="1026" name="Picture 2" descr="http://upload.wikimedia.org/wikipedia/commons/2/20/1590_or_later_Marcus_Gheeraerts,_Sir_Francis_Drake_Buckland_Abbey,_Dev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524000"/>
            <a:ext cx="3127938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Vertical Scroll 4">
            <a:hlinkClick r:id="rId3" action="ppaction://hlinksldjump"/>
          </p:cNvPr>
          <p:cNvSpPr/>
          <p:nvPr/>
        </p:nvSpPr>
        <p:spPr>
          <a:xfrm>
            <a:off x="304800" y="6096000"/>
            <a:ext cx="1524000" cy="609600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Mapa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San Juan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John Hawkins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00200"/>
            <a:ext cx="5486400" cy="4525963"/>
          </a:xfrm>
        </p:spPr>
        <p:txBody>
          <a:bodyPr/>
          <a:lstStyle/>
          <a:p>
            <a:r>
              <a:rPr lang="en-US" dirty="0" smtClean="0"/>
              <a:t>Constructor de </a:t>
            </a:r>
            <a:r>
              <a:rPr lang="en-US" dirty="0" err="1" smtClean="0"/>
              <a:t>barcos</a:t>
            </a:r>
            <a:r>
              <a:rPr lang="en-US" dirty="0" smtClean="0"/>
              <a:t>, </a:t>
            </a:r>
            <a:r>
              <a:rPr lang="en-US" dirty="0" err="1" smtClean="0"/>
              <a:t>administrador</a:t>
            </a:r>
            <a:r>
              <a:rPr lang="en-US" dirty="0" smtClean="0"/>
              <a:t> </a:t>
            </a:r>
            <a:r>
              <a:rPr lang="en-US" smtClean="0"/>
              <a:t>naval y </a:t>
            </a:r>
            <a:r>
              <a:rPr lang="en-US" dirty="0" err="1" smtClean="0"/>
              <a:t>comandante</a:t>
            </a:r>
            <a:r>
              <a:rPr lang="en-US" dirty="0" smtClean="0"/>
              <a:t>, </a:t>
            </a:r>
            <a:r>
              <a:rPr lang="en-US" dirty="0" err="1" smtClean="0"/>
              <a:t>mercader</a:t>
            </a:r>
            <a:r>
              <a:rPr lang="en-US" dirty="0" smtClean="0"/>
              <a:t>, </a:t>
            </a:r>
            <a:r>
              <a:rPr lang="en-US" dirty="0" err="1" smtClean="0"/>
              <a:t>navegante</a:t>
            </a:r>
            <a:r>
              <a:rPr lang="en-US" dirty="0" smtClean="0"/>
              <a:t>, </a:t>
            </a:r>
            <a:r>
              <a:rPr lang="en-US" dirty="0" err="1" smtClean="0"/>
              <a:t>pirata</a:t>
            </a:r>
            <a:r>
              <a:rPr lang="en-US" dirty="0" smtClean="0"/>
              <a:t> y </a:t>
            </a:r>
            <a:r>
              <a:rPr lang="en-US" dirty="0" err="1" smtClean="0"/>
              <a:t>traficante</a:t>
            </a:r>
            <a:r>
              <a:rPr lang="en-US" dirty="0" smtClean="0"/>
              <a:t> de </a:t>
            </a:r>
            <a:r>
              <a:rPr lang="en-US" dirty="0" err="1" smtClean="0"/>
              <a:t>esclavos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Acompaña</a:t>
            </a:r>
            <a:r>
              <a:rPr lang="en-US" dirty="0" smtClean="0"/>
              <a:t> a Francis Drake en el </a:t>
            </a:r>
            <a:r>
              <a:rPr lang="en-US" dirty="0" err="1" smtClean="0"/>
              <a:t>ataque</a:t>
            </a:r>
            <a:r>
              <a:rPr lang="en-US" dirty="0" smtClean="0"/>
              <a:t> a San Juan.</a:t>
            </a:r>
          </a:p>
          <a:p>
            <a:r>
              <a:rPr lang="en-US" dirty="0" err="1" smtClean="0"/>
              <a:t>Muere</a:t>
            </a:r>
            <a:r>
              <a:rPr lang="en-US" dirty="0" smtClean="0"/>
              <a:t> en Puerto Rico</a:t>
            </a:r>
            <a:endParaRPr lang="en-US" dirty="0"/>
          </a:p>
        </p:txBody>
      </p:sp>
      <p:pic>
        <p:nvPicPr>
          <p:cNvPr id="18434" name="Picture 2" descr="http://upload.wikimedia.org/wikipedia/commons/0/00/John_Hawk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2652319" cy="3246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George Clifford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70916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Conde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Cumberland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Almirante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16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junio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1598 la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armada de Cumberland se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aproximó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 la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costa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Cangrejos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con 20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buques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 con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tripulación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1000 hombres.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mando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inglés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en San Juan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duró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solo dos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meses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porque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epidemia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disentería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enfermedad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infecciosa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cólicos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diarreas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causó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numerosas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bajas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en la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tripulación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http://ichef.bbci.co.uk/arts/yourpaintings/images/paintings/ahk/large/cbr_ahk_ah_2337_81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828800"/>
            <a:ext cx="2962275" cy="3743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Balduino</a:t>
            </a:r>
            <a:r>
              <a:rPr lang="en-US" dirty="0" smtClean="0"/>
              <a:t> </a:t>
            </a:r>
            <a:r>
              <a:rPr lang="en-US" dirty="0" err="1" smtClean="0"/>
              <a:t>Enrico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25 de </a:t>
            </a:r>
            <a:r>
              <a:rPr lang="en-US" dirty="0" err="1" smtClean="0"/>
              <a:t>septiembre</a:t>
            </a:r>
            <a:r>
              <a:rPr lang="en-US" dirty="0" smtClean="0"/>
              <a:t> de 1625, </a:t>
            </a:r>
            <a:r>
              <a:rPr lang="en-US" dirty="0" err="1" smtClean="0"/>
              <a:t>Balduino</a:t>
            </a:r>
            <a:r>
              <a:rPr lang="en-US" dirty="0" smtClean="0"/>
              <a:t> </a:t>
            </a:r>
            <a:r>
              <a:rPr lang="en-US" dirty="0" err="1" smtClean="0"/>
              <a:t>Enrico</a:t>
            </a:r>
            <a:r>
              <a:rPr lang="en-US" dirty="0" smtClean="0"/>
              <a:t> </a:t>
            </a:r>
            <a:r>
              <a:rPr lang="en-US" dirty="0" err="1" smtClean="0"/>
              <a:t>dirigió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17 </a:t>
            </a:r>
            <a:r>
              <a:rPr lang="en-US" dirty="0" err="1" smtClean="0"/>
              <a:t>barcos</a:t>
            </a:r>
            <a:r>
              <a:rPr lang="en-US" dirty="0" smtClean="0"/>
              <a:t> </a:t>
            </a:r>
            <a:r>
              <a:rPr lang="en-US" smtClean="0"/>
              <a:t>hacia</a:t>
            </a:r>
            <a:r>
              <a:rPr lang="en-US" dirty="0" smtClean="0"/>
              <a:t> </a:t>
            </a:r>
            <a:r>
              <a:rPr lang="en-US" dirty="0" smtClean="0"/>
              <a:t>el interior de la </a:t>
            </a:r>
            <a:r>
              <a:rPr lang="en-US" dirty="0" err="1" smtClean="0"/>
              <a:t>bahía</a:t>
            </a:r>
            <a:r>
              <a:rPr lang="en-US" dirty="0" smtClean="0"/>
              <a:t> de San Juan.</a:t>
            </a:r>
          </a:p>
          <a:p>
            <a:r>
              <a:rPr lang="en-US" dirty="0" err="1" smtClean="0"/>
              <a:t>Saqueó</a:t>
            </a:r>
            <a:r>
              <a:rPr lang="en-US" dirty="0" smtClean="0"/>
              <a:t> y </a:t>
            </a:r>
            <a:r>
              <a:rPr lang="en-US" dirty="0" err="1" smtClean="0"/>
              <a:t>quemó</a:t>
            </a:r>
            <a:r>
              <a:rPr lang="en-US" dirty="0" smtClean="0"/>
              <a:t> </a:t>
            </a:r>
            <a:r>
              <a:rPr lang="en-US" dirty="0" err="1" smtClean="0"/>
              <a:t>gran</a:t>
            </a:r>
            <a:r>
              <a:rPr lang="en-US" dirty="0" smtClean="0"/>
              <a:t> parte de la ciudad el 21 de </a:t>
            </a:r>
            <a:r>
              <a:rPr lang="en-US" dirty="0" err="1" smtClean="0"/>
              <a:t>octubre</a:t>
            </a:r>
            <a:r>
              <a:rPr lang="en-US" dirty="0" smtClean="0"/>
              <a:t>.</a:t>
            </a:r>
          </a:p>
          <a:p>
            <a:r>
              <a:rPr lang="es-ES" dirty="0" smtClean="0"/>
              <a:t>Abandonó Puerto Rico el 1 de noviembre bajo los cañonazos de los españoles, que hundieron el buque </a:t>
            </a:r>
            <a:r>
              <a:rPr lang="es-ES" dirty="0" err="1" smtClean="0"/>
              <a:t>Medenblink</a:t>
            </a:r>
            <a:r>
              <a:rPr lang="es-ES" dirty="0" smtClean="0"/>
              <a:t>, propiedad del príncipe de Orange.</a:t>
            </a:r>
            <a:endParaRPr lang="en-US" dirty="0" smtClean="0"/>
          </a:p>
          <a:p>
            <a:r>
              <a:rPr lang="es-ES" dirty="0" smtClean="0"/>
              <a:t>Enrico perdió más de doscientos hombres, dejando además quince prisioneros que Juan de </a:t>
            </a:r>
            <a:r>
              <a:rPr lang="es-ES" dirty="0" err="1" smtClean="0"/>
              <a:t>Haro</a:t>
            </a:r>
            <a:r>
              <a:rPr lang="es-ES" dirty="0" smtClean="0"/>
              <a:t> (Gobernador de San Juan) mandó ahorcar.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biografiasyvidas.com/biografia/e/fotos/enrico_baldu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2999"/>
            <a:ext cx="6400800" cy="5346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Ataque</a:t>
            </a:r>
            <a:r>
              <a:rPr lang="en-US" dirty="0" smtClean="0"/>
              <a:t> de Francis Drake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22 de </a:t>
            </a:r>
            <a:r>
              <a:rPr lang="en-US" dirty="0" err="1" smtClean="0"/>
              <a:t>noviembre</a:t>
            </a:r>
            <a:r>
              <a:rPr lang="en-US" dirty="0" smtClean="0"/>
              <a:t> de 1595, Drake </a:t>
            </a:r>
            <a:r>
              <a:rPr lang="en-US" dirty="0" err="1" smtClean="0"/>
              <a:t>llegó</a:t>
            </a:r>
            <a:r>
              <a:rPr lang="en-US" dirty="0" smtClean="0"/>
              <a:t> a la </a:t>
            </a:r>
            <a:r>
              <a:rPr lang="en-US" dirty="0" err="1" smtClean="0"/>
              <a:t>costa</a:t>
            </a:r>
            <a:r>
              <a:rPr lang="en-US" dirty="0" smtClean="0"/>
              <a:t> de </a:t>
            </a:r>
            <a:r>
              <a:rPr lang="en-US" dirty="0" err="1"/>
              <a:t>C</a:t>
            </a:r>
            <a:r>
              <a:rPr lang="en-US" dirty="0" err="1" smtClean="0"/>
              <a:t>angrejos</a:t>
            </a:r>
            <a:r>
              <a:rPr lang="en-US" dirty="0" smtClean="0"/>
              <a:t> con 26 </a:t>
            </a:r>
            <a:r>
              <a:rPr lang="en-US" dirty="0" err="1" smtClean="0"/>
              <a:t>navíos</a:t>
            </a:r>
            <a:r>
              <a:rPr lang="en-US" dirty="0" smtClean="0"/>
              <a:t> y </a:t>
            </a:r>
            <a:r>
              <a:rPr lang="en-US" dirty="0" err="1" smtClean="0"/>
              <a:t>más</a:t>
            </a:r>
            <a:r>
              <a:rPr lang="en-US" dirty="0" smtClean="0"/>
              <a:t> de 3000 hombres. Un </a:t>
            </a:r>
            <a:r>
              <a:rPr lang="en-US" dirty="0" err="1" smtClean="0"/>
              <a:t>cañonazo</a:t>
            </a:r>
            <a:r>
              <a:rPr lang="en-US" dirty="0" smtClean="0"/>
              <a:t> del </a:t>
            </a:r>
            <a:r>
              <a:rPr lang="en-US" dirty="0" err="1" smtClean="0"/>
              <a:t>Baluarte</a:t>
            </a:r>
            <a:r>
              <a:rPr lang="en-US" dirty="0" smtClean="0"/>
              <a:t> de Boquerón </a:t>
            </a:r>
            <a:r>
              <a:rPr lang="en-US" dirty="0" err="1" smtClean="0"/>
              <a:t>hirió</a:t>
            </a:r>
            <a:r>
              <a:rPr lang="en-US" dirty="0" smtClean="0"/>
              <a:t> a Hawkins </a:t>
            </a:r>
            <a:r>
              <a:rPr lang="en-US" dirty="0" err="1" smtClean="0"/>
              <a:t>causándole</a:t>
            </a:r>
            <a:r>
              <a:rPr lang="en-US" dirty="0" smtClean="0"/>
              <a:t> la </a:t>
            </a:r>
            <a:r>
              <a:rPr lang="en-US" dirty="0" err="1" smtClean="0"/>
              <a:t>muerte</a:t>
            </a:r>
            <a:r>
              <a:rPr lang="en-US" dirty="0" smtClean="0"/>
              <a:t> </a:t>
            </a:r>
            <a:r>
              <a:rPr lang="en-US" dirty="0" err="1" smtClean="0"/>
              <a:t>días</a:t>
            </a:r>
            <a:r>
              <a:rPr lang="en-US" dirty="0" smtClean="0"/>
              <a:t> </a:t>
            </a:r>
            <a:r>
              <a:rPr lang="en-US" dirty="0" err="1" smtClean="0"/>
              <a:t>después</a:t>
            </a:r>
            <a:r>
              <a:rPr lang="en-US" dirty="0" smtClean="0"/>
              <a:t>.</a:t>
            </a:r>
          </a:p>
          <a:p>
            <a:r>
              <a:rPr lang="en-US" dirty="0" smtClean="0"/>
              <a:t>Dos de </a:t>
            </a:r>
            <a:r>
              <a:rPr lang="en-US" dirty="0" err="1" smtClean="0"/>
              <a:t>las</a:t>
            </a:r>
            <a:r>
              <a:rPr lang="en-US" dirty="0" smtClean="0"/>
              <a:t> naves de Drake </a:t>
            </a:r>
            <a:r>
              <a:rPr lang="en-US" dirty="0" err="1" smtClean="0"/>
              <a:t>fueron</a:t>
            </a:r>
            <a:r>
              <a:rPr lang="en-US" dirty="0" smtClean="0"/>
              <a:t> </a:t>
            </a:r>
            <a:r>
              <a:rPr lang="en-US" dirty="0" err="1" smtClean="0"/>
              <a:t>hundidas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proteje</a:t>
            </a:r>
            <a:r>
              <a:rPr lang="en-US" dirty="0" smtClean="0"/>
              <a:t> a San Juan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1537 – La </a:t>
            </a:r>
            <a:r>
              <a:rPr lang="en-US" dirty="0" err="1" smtClean="0"/>
              <a:t>construcción</a:t>
            </a:r>
            <a:r>
              <a:rPr lang="en-US" dirty="0" smtClean="0"/>
              <a:t> de La Fortaleza</a:t>
            </a:r>
          </a:p>
          <a:p>
            <a:r>
              <a:rPr lang="en-US" dirty="0" smtClean="0"/>
              <a:t>1599 -  </a:t>
            </a:r>
            <a:r>
              <a:rPr lang="en-US" dirty="0" err="1" smtClean="0"/>
              <a:t>Comienza</a:t>
            </a:r>
            <a:r>
              <a:rPr lang="en-US" dirty="0" smtClean="0"/>
              <a:t> </a:t>
            </a:r>
            <a:r>
              <a:rPr lang="en-US" dirty="0" err="1" smtClean="0"/>
              <a:t>construcción</a:t>
            </a:r>
            <a:r>
              <a:rPr lang="en-US" dirty="0" smtClean="0"/>
              <a:t> del </a:t>
            </a:r>
            <a:r>
              <a:rPr lang="en-US" dirty="0" err="1" smtClean="0"/>
              <a:t>morro</a:t>
            </a:r>
            <a:endParaRPr lang="en-US" dirty="0" smtClean="0"/>
          </a:p>
          <a:p>
            <a:r>
              <a:rPr lang="en-US" dirty="0" smtClean="0"/>
              <a:t>1601-1609- </a:t>
            </a:r>
            <a:r>
              <a:rPr lang="en-US" dirty="0" err="1" smtClean="0"/>
              <a:t>Comienza</a:t>
            </a:r>
            <a:r>
              <a:rPr lang="en-US" dirty="0" smtClean="0"/>
              <a:t> </a:t>
            </a:r>
            <a:r>
              <a:rPr lang="en-US" dirty="0" err="1" smtClean="0"/>
              <a:t>construcción</a:t>
            </a:r>
            <a:r>
              <a:rPr lang="en-US" dirty="0" smtClean="0"/>
              <a:t> de </a:t>
            </a:r>
            <a:r>
              <a:rPr lang="en-US" dirty="0" err="1" smtClean="0"/>
              <a:t>murallas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1630 </a:t>
            </a:r>
            <a:r>
              <a:rPr lang="en-US" dirty="0" smtClean="0"/>
              <a:t>a 1780 se </a:t>
            </a:r>
            <a:r>
              <a:rPr lang="en-US" dirty="0" err="1" smtClean="0"/>
              <a:t>construyen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murallas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rodean</a:t>
            </a:r>
            <a:r>
              <a:rPr lang="en-US" dirty="0" smtClean="0"/>
              <a:t> el Viejo San Juan y el </a:t>
            </a:r>
            <a:r>
              <a:rPr lang="en-US" dirty="0" err="1" smtClean="0"/>
              <a:t>fuerte</a:t>
            </a:r>
            <a:r>
              <a:rPr lang="en-US" dirty="0" smtClean="0"/>
              <a:t> San Cristobal (1634)</a:t>
            </a:r>
          </a:p>
          <a:p>
            <a:r>
              <a:rPr lang="en-US" dirty="0" smtClean="0"/>
              <a:t>En la capital se </a:t>
            </a:r>
            <a:r>
              <a:rPr lang="en-US" dirty="0" err="1" smtClean="0"/>
              <a:t>concentraban</a:t>
            </a:r>
            <a:r>
              <a:rPr lang="en-US" dirty="0" smtClean="0"/>
              <a:t> los </a:t>
            </a:r>
            <a:r>
              <a:rPr lang="en-US" dirty="0" err="1" smtClean="0"/>
              <a:t>empleados</a:t>
            </a:r>
            <a:r>
              <a:rPr lang="en-US" dirty="0" smtClean="0"/>
              <a:t> del </a:t>
            </a:r>
            <a:r>
              <a:rPr lang="en-US" dirty="0" err="1" smtClean="0"/>
              <a:t>Gobierno</a:t>
            </a:r>
            <a:r>
              <a:rPr lang="en-US" dirty="0" smtClean="0"/>
              <a:t>, los </a:t>
            </a:r>
            <a:r>
              <a:rPr lang="en-US" dirty="0" err="1" smtClean="0"/>
              <a:t>artesanos</a:t>
            </a:r>
            <a:r>
              <a:rPr lang="en-US" dirty="0" smtClean="0"/>
              <a:t> y los </a:t>
            </a:r>
            <a:r>
              <a:rPr lang="en-US" dirty="0" err="1" smtClean="0"/>
              <a:t>comerciantes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269</TotalTime>
  <Words>379</Words>
  <Application>Microsoft Office PowerPoint</Application>
  <PresentationFormat>On-screen Show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Foundry</vt:lpstr>
      <vt:lpstr>Ataques a  San Juan</vt:lpstr>
      <vt:lpstr>Cronología sobre los ataques marinos</vt:lpstr>
      <vt:lpstr>El Dragón de los Mares</vt:lpstr>
      <vt:lpstr>John Hawkins</vt:lpstr>
      <vt:lpstr>George Clifford</vt:lpstr>
      <vt:lpstr>Balduino Enrico</vt:lpstr>
      <vt:lpstr>Slide 7</vt:lpstr>
      <vt:lpstr>Ataque de Francis Drake</vt:lpstr>
      <vt:lpstr>Se proteje a San Juan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Froebel Bilingual</cp:lastModifiedBy>
  <cp:revision>24</cp:revision>
  <dcterms:created xsi:type="dcterms:W3CDTF">2014-01-17T12:01:07Z</dcterms:created>
  <dcterms:modified xsi:type="dcterms:W3CDTF">2014-01-27T14:57:58Z</dcterms:modified>
</cp:coreProperties>
</file>