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4" r:id="rId3"/>
    <p:sldId id="275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76" r:id="rId12"/>
    <p:sldId id="277" r:id="rId13"/>
    <p:sldId id="278" r:id="rId14"/>
    <p:sldId id="266" r:id="rId15"/>
    <p:sldId id="265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07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1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DBEB-0B68-4B2F-BC62-259B4CE3669B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7763-AA45-4DCC-BC79-D26528A9E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DBEB-0B68-4B2F-BC62-259B4CE3669B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7763-AA45-4DCC-BC79-D26528A9E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DBEB-0B68-4B2F-BC62-259B4CE3669B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7763-AA45-4DCC-BC79-D26528A9E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DBEB-0B68-4B2F-BC62-259B4CE3669B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7763-AA45-4DCC-BC79-D26528A9E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DBEB-0B68-4B2F-BC62-259B4CE3669B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7763-AA45-4DCC-BC79-D26528A9E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DBEB-0B68-4B2F-BC62-259B4CE3669B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7763-AA45-4DCC-BC79-D26528A9E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DBEB-0B68-4B2F-BC62-259B4CE3669B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7763-AA45-4DCC-BC79-D26528A9E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DBEB-0B68-4B2F-BC62-259B4CE3669B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7763-AA45-4DCC-BC79-D26528A9E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DBEB-0B68-4B2F-BC62-259B4CE3669B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7763-AA45-4DCC-BC79-D26528A9E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DBEB-0B68-4B2F-BC62-259B4CE3669B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7763-AA45-4DCC-BC79-D26528A9E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DBEB-0B68-4B2F-BC62-259B4CE3669B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7763-AA45-4DCC-BC79-D26528A9E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ADBEB-0B68-4B2F-BC62-259B4CE3669B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27763-AA45-4DCC-BC79-D26528A9E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1Vmn5sPgHT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Capítulo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10: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cultura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borincana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www.nndb.com/people/230/000092951/louis-xvi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657600"/>
            <a:ext cx="1567267" cy="2228163"/>
          </a:xfrm>
          <a:prstGeom prst="rect">
            <a:avLst/>
          </a:prstGeom>
          <a:noFill/>
        </p:spPr>
      </p:pic>
      <p:pic>
        <p:nvPicPr>
          <p:cNvPr id="5124" name="Picture 4" descr="http://upload.wikimedia.org/wikipedia/commons/0/01/Marie_Antoinette_Young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657600"/>
            <a:ext cx="1524000" cy="21700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colonias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continentales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consiguen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independencia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Guerras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independencia</a:t>
            </a:r>
            <a:r>
              <a:rPr lang="en-US" sz="3200" b="1" dirty="0" smtClean="0"/>
              <a:t> </a:t>
            </a:r>
            <a:r>
              <a:rPr lang="en-US" sz="3200" dirty="0" smtClean="0"/>
              <a:t>– </a:t>
            </a:r>
            <a:r>
              <a:rPr lang="en-US" sz="3200" dirty="0" err="1" smtClean="0"/>
              <a:t>Periodo</a:t>
            </a:r>
            <a:r>
              <a:rPr lang="en-US" sz="3200" dirty="0" smtClean="0"/>
              <a:t> de </a:t>
            </a:r>
            <a:r>
              <a:rPr lang="en-US" sz="3200" dirty="0" err="1" smtClean="0"/>
              <a:t>casi</a:t>
            </a:r>
            <a:r>
              <a:rPr lang="en-US" sz="3200" dirty="0" smtClean="0"/>
              <a:t> quince </a:t>
            </a:r>
            <a:r>
              <a:rPr lang="en-US" sz="3200" dirty="0" err="1" smtClean="0"/>
              <a:t>años</a:t>
            </a:r>
            <a:r>
              <a:rPr lang="en-US" sz="3200" dirty="0" smtClean="0"/>
              <a:t>, </a:t>
            </a:r>
            <a:r>
              <a:rPr lang="en-US" sz="3200" dirty="0" err="1" smtClean="0"/>
              <a:t>todas</a:t>
            </a:r>
            <a:r>
              <a:rPr lang="en-US" sz="3200" dirty="0" smtClean="0"/>
              <a:t> </a:t>
            </a:r>
            <a:r>
              <a:rPr lang="en-US" sz="3200" dirty="0" err="1" smtClean="0"/>
              <a:t>las</a:t>
            </a:r>
            <a:r>
              <a:rPr lang="en-US" sz="3200" dirty="0" smtClean="0"/>
              <a:t> </a:t>
            </a:r>
            <a:r>
              <a:rPr lang="en-US" sz="3200" dirty="0" err="1" smtClean="0"/>
              <a:t>colonias</a:t>
            </a:r>
            <a:r>
              <a:rPr lang="en-US" sz="3200" dirty="0" smtClean="0"/>
              <a:t> </a:t>
            </a:r>
            <a:r>
              <a:rPr lang="en-US" sz="3200" dirty="0" err="1" smtClean="0"/>
              <a:t>españolas</a:t>
            </a:r>
            <a:r>
              <a:rPr lang="en-US" sz="3200" dirty="0" smtClean="0"/>
              <a:t>, </a:t>
            </a:r>
            <a:r>
              <a:rPr lang="en-US" sz="3200" dirty="0" err="1" smtClean="0"/>
              <a:t>excepto</a:t>
            </a:r>
            <a:r>
              <a:rPr lang="en-US" sz="3200" dirty="0" smtClean="0"/>
              <a:t> Cuba y Puerto Rico, </a:t>
            </a:r>
            <a:r>
              <a:rPr lang="en-US" sz="3200" dirty="0" err="1" smtClean="0"/>
              <a:t>alcanzaron</a:t>
            </a:r>
            <a:r>
              <a:rPr lang="en-US" sz="3200" dirty="0" smtClean="0"/>
              <a:t> </a:t>
            </a:r>
            <a:r>
              <a:rPr lang="en-US" sz="3200" dirty="0" err="1" smtClean="0"/>
              <a:t>su</a:t>
            </a:r>
            <a:r>
              <a:rPr lang="en-US" sz="3200" dirty="0" smtClean="0"/>
              <a:t> </a:t>
            </a:r>
            <a:r>
              <a:rPr lang="en-US" sz="3200" dirty="0" err="1" smtClean="0"/>
              <a:t>libertad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Real </a:t>
            </a:r>
            <a:r>
              <a:rPr lang="en-US" dirty="0" err="1" smtClean="0"/>
              <a:t>Cédula</a:t>
            </a:r>
            <a:r>
              <a:rPr lang="en-US" dirty="0" smtClean="0"/>
              <a:t> de </a:t>
            </a:r>
            <a:r>
              <a:rPr lang="en-US" dirty="0" err="1" smtClean="0"/>
              <a:t>Gracia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1815</a:t>
            </a:r>
          </a:p>
          <a:p>
            <a:r>
              <a:rPr lang="en-US" sz="3200" dirty="0" err="1" smtClean="0"/>
              <a:t>Permitió</a:t>
            </a:r>
            <a:r>
              <a:rPr lang="en-US" sz="3200" dirty="0" smtClean="0"/>
              <a:t> el </a:t>
            </a:r>
            <a:r>
              <a:rPr lang="en-US" sz="3200" dirty="0" err="1" smtClean="0"/>
              <a:t>comercio</a:t>
            </a:r>
            <a:r>
              <a:rPr lang="en-US" sz="3200" dirty="0" smtClean="0"/>
              <a:t> </a:t>
            </a:r>
            <a:r>
              <a:rPr lang="en-US" sz="3200" dirty="0" err="1" smtClean="0"/>
              <a:t>libre</a:t>
            </a:r>
            <a:r>
              <a:rPr lang="en-US" sz="3200" dirty="0" smtClean="0"/>
              <a:t>  con </a:t>
            </a:r>
            <a:r>
              <a:rPr lang="en-US" sz="3200" dirty="0" err="1" smtClean="0"/>
              <a:t>países</a:t>
            </a:r>
            <a:r>
              <a:rPr lang="en-US" sz="3200" dirty="0" smtClean="0"/>
              <a:t> amigos de </a:t>
            </a:r>
            <a:r>
              <a:rPr lang="en-US" sz="3200" dirty="0" err="1" smtClean="0"/>
              <a:t>España</a:t>
            </a:r>
            <a:r>
              <a:rPr lang="en-US" sz="3200" dirty="0" smtClean="0"/>
              <a:t>, </a:t>
            </a:r>
            <a:r>
              <a:rPr lang="en-US" sz="3200" dirty="0" err="1" smtClean="0"/>
              <a:t>así</a:t>
            </a:r>
            <a:r>
              <a:rPr lang="en-US" sz="3200" dirty="0" smtClean="0"/>
              <a:t> </a:t>
            </a:r>
            <a:r>
              <a:rPr lang="en-US" sz="3200" dirty="0" err="1" smtClean="0"/>
              <a:t>como</a:t>
            </a:r>
            <a:r>
              <a:rPr lang="en-US" sz="3200" dirty="0" smtClean="0"/>
              <a:t> la </a:t>
            </a:r>
            <a:r>
              <a:rPr lang="en-US" sz="3200" dirty="0" err="1" smtClean="0"/>
              <a:t>entrada</a:t>
            </a:r>
            <a:r>
              <a:rPr lang="en-US" sz="3200" dirty="0" smtClean="0"/>
              <a:t> a personas de </a:t>
            </a:r>
            <a:r>
              <a:rPr lang="en-US" sz="3200" dirty="0" err="1" smtClean="0"/>
              <a:t>estos</a:t>
            </a:r>
            <a:r>
              <a:rPr lang="en-US" sz="3200" dirty="0" smtClean="0"/>
              <a:t> </a:t>
            </a:r>
            <a:r>
              <a:rPr lang="en-US" sz="3200" dirty="0" err="1" smtClean="0"/>
              <a:t>países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trabajar</a:t>
            </a:r>
            <a:r>
              <a:rPr lang="en-US" sz="3200" dirty="0" smtClean="0"/>
              <a:t> y </a:t>
            </a:r>
            <a:r>
              <a:rPr lang="en-US" sz="3200" dirty="0" err="1" smtClean="0"/>
              <a:t>establecerse</a:t>
            </a:r>
            <a:r>
              <a:rPr lang="en-US" sz="3200" dirty="0" smtClean="0"/>
              <a:t> </a:t>
            </a:r>
            <a:r>
              <a:rPr lang="en-US" sz="3200" dirty="0" err="1" smtClean="0"/>
              <a:t>aquí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Se les </a:t>
            </a:r>
            <a:r>
              <a:rPr lang="en-US" sz="3200" dirty="0" err="1" smtClean="0"/>
              <a:t>entregaban</a:t>
            </a:r>
            <a:r>
              <a:rPr lang="en-US" sz="3200" dirty="0" smtClean="0"/>
              <a:t> </a:t>
            </a:r>
            <a:r>
              <a:rPr lang="en-US" sz="3200" dirty="0" err="1" smtClean="0"/>
              <a:t>tierras</a:t>
            </a:r>
            <a:r>
              <a:rPr lang="en-US" sz="3200" dirty="0" smtClean="0"/>
              <a:t> </a:t>
            </a:r>
            <a:r>
              <a:rPr lang="en-US" sz="3200" dirty="0" err="1" smtClean="0"/>
              <a:t>gratuitamente</a:t>
            </a:r>
            <a:endParaRPr lang="en-US" sz="3200" dirty="0" smtClean="0"/>
          </a:p>
          <a:p>
            <a:r>
              <a:rPr lang="en-US" sz="3200" dirty="0" smtClean="0"/>
              <a:t>Se les </a:t>
            </a:r>
            <a:r>
              <a:rPr lang="en-US" sz="3200" dirty="0" err="1" smtClean="0"/>
              <a:t>permitía</a:t>
            </a:r>
            <a:r>
              <a:rPr lang="en-US" sz="3200" dirty="0" smtClean="0"/>
              <a:t> </a:t>
            </a:r>
            <a:r>
              <a:rPr lang="en-US" sz="3200" dirty="0" err="1" smtClean="0"/>
              <a:t>traer</a:t>
            </a:r>
            <a:r>
              <a:rPr lang="en-US" sz="3200" dirty="0" smtClean="0"/>
              <a:t> a </a:t>
            </a:r>
            <a:r>
              <a:rPr lang="en-US" sz="3200" dirty="0" err="1" smtClean="0"/>
              <a:t>sus</a:t>
            </a:r>
            <a:r>
              <a:rPr lang="en-US" sz="3200" dirty="0" smtClean="0"/>
              <a:t> </a:t>
            </a:r>
            <a:r>
              <a:rPr lang="en-US" sz="3200" dirty="0" err="1" smtClean="0"/>
              <a:t>esclavos</a:t>
            </a:r>
            <a:r>
              <a:rPr lang="en-US" sz="3200" dirty="0" smtClean="0"/>
              <a:t>, </a:t>
            </a:r>
            <a:r>
              <a:rPr lang="en-US" sz="3200" dirty="0" err="1" smtClean="0"/>
              <a:t>semillas</a:t>
            </a:r>
            <a:r>
              <a:rPr lang="en-US" sz="3200" dirty="0" smtClean="0"/>
              <a:t>, </a:t>
            </a:r>
            <a:r>
              <a:rPr lang="en-US" sz="3200" dirty="0" err="1" smtClean="0"/>
              <a:t>dinero</a:t>
            </a:r>
            <a:r>
              <a:rPr lang="en-US" sz="3200" dirty="0" smtClean="0"/>
              <a:t> y </a:t>
            </a:r>
            <a:r>
              <a:rPr lang="en-US" sz="3200" dirty="0" err="1" smtClean="0"/>
              <a:t>herramientas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Factores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favorecieron</a:t>
            </a:r>
            <a:r>
              <a:rPr lang="en-US" dirty="0" smtClean="0"/>
              <a:t> la </a:t>
            </a:r>
            <a:r>
              <a:rPr lang="en-US" dirty="0" err="1" smtClean="0"/>
              <a:t>agricultura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Real </a:t>
            </a:r>
            <a:r>
              <a:rPr lang="en-US" sz="3000" dirty="0" err="1" smtClean="0"/>
              <a:t>Cédula</a:t>
            </a:r>
            <a:r>
              <a:rPr lang="en-US" sz="3000" dirty="0" smtClean="0"/>
              <a:t> de </a:t>
            </a:r>
            <a:r>
              <a:rPr lang="en-US" sz="3000" dirty="0" err="1" smtClean="0"/>
              <a:t>Gracia</a:t>
            </a:r>
            <a:endParaRPr lang="en-US" sz="3000" dirty="0" smtClean="0"/>
          </a:p>
          <a:p>
            <a:r>
              <a:rPr lang="en-US" sz="3000" dirty="0" err="1" smtClean="0"/>
              <a:t>Revolución</a:t>
            </a:r>
            <a:r>
              <a:rPr lang="en-US" sz="3000" dirty="0" smtClean="0"/>
              <a:t> </a:t>
            </a:r>
            <a:r>
              <a:rPr lang="en-US" sz="3000" dirty="0" err="1" smtClean="0"/>
              <a:t>haitiana</a:t>
            </a:r>
            <a:endParaRPr lang="en-US" sz="3000" dirty="0" smtClean="0"/>
          </a:p>
          <a:p>
            <a:r>
              <a:rPr lang="en-US" sz="3000" dirty="0" err="1" smtClean="0"/>
              <a:t>Apertura</a:t>
            </a:r>
            <a:r>
              <a:rPr lang="en-US" sz="3000" dirty="0" smtClean="0"/>
              <a:t> de </a:t>
            </a:r>
            <a:r>
              <a:rPr lang="en-US" sz="3000" dirty="0" err="1" smtClean="0"/>
              <a:t>Puertos</a:t>
            </a:r>
            <a:r>
              <a:rPr lang="en-US" sz="3000" dirty="0" smtClean="0"/>
              <a:t> </a:t>
            </a:r>
            <a:r>
              <a:rPr lang="en-US" sz="3000" dirty="0" err="1" smtClean="0"/>
              <a:t>por</a:t>
            </a:r>
            <a:r>
              <a:rPr lang="en-US" sz="3000" dirty="0" smtClean="0"/>
              <a:t> la </a:t>
            </a:r>
            <a:r>
              <a:rPr lang="en-US" sz="3000" dirty="0" err="1" smtClean="0"/>
              <a:t>Ley</a:t>
            </a:r>
            <a:r>
              <a:rPr lang="en-US" sz="3000" dirty="0" smtClean="0"/>
              <a:t> Power</a:t>
            </a:r>
          </a:p>
          <a:p>
            <a:endParaRPr lang="en-US" sz="3000" dirty="0" smtClean="0"/>
          </a:p>
          <a:p>
            <a:r>
              <a:rPr lang="en-US" sz="3000" dirty="0" err="1" smtClean="0"/>
              <a:t>Todo</a:t>
            </a:r>
            <a:r>
              <a:rPr lang="en-US" sz="3000" dirty="0" smtClean="0"/>
              <a:t> </a:t>
            </a:r>
            <a:r>
              <a:rPr lang="en-US" sz="3000" dirty="0" err="1" smtClean="0"/>
              <a:t>esto</a:t>
            </a:r>
            <a:r>
              <a:rPr lang="en-US" sz="3000" dirty="0" smtClean="0"/>
              <a:t> </a:t>
            </a:r>
            <a:r>
              <a:rPr lang="en-US" sz="3000" dirty="0" err="1" smtClean="0"/>
              <a:t>favoreció</a:t>
            </a:r>
            <a:r>
              <a:rPr lang="en-US" sz="3000" dirty="0" smtClean="0"/>
              <a:t> el </a:t>
            </a:r>
            <a:r>
              <a:rPr lang="en-US" sz="3000" dirty="0" err="1" smtClean="0"/>
              <a:t>aumento</a:t>
            </a:r>
            <a:r>
              <a:rPr lang="en-US" sz="3000" dirty="0" smtClean="0"/>
              <a:t>  de la </a:t>
            </a:r>
            <a:r>
              <a:rPr lang="en-US" sz="3000" dirty="0" err="1" smtClean="0"/>
              <a:t>producción</a:t>
            </a:r>
            <a:r>
              <a:rPr lang="en-US" sz="3000" dirty="0" smtClean="0"/>
              <a:t> de :</a:t>
            </a:r>
          </a:p>
          <a:p>
            <a:pPr lvl="1"/>
            <a:r>
              <a:rPr lang="en-US" sz="3000" dirty="0" err="1" smtClean="0"/>
              <a:t>Caña</a:t>
            </a:r>
            <a:r>
              <a:rPr lang="en-US" sz="3000" dirty="0" smtClean="0"/>
              <a:t> de </a:t>
            </a:r>
            <a:r>
              <a:rPr lang="en-US" sz="3000" dirty="0" err="1" smtClean="0"/>
              <a:t>azúcar</a:t>
            </a:r>
            <a:endParaRPr lang="en-US" sz="3000" dirty="0" smtClean="0"/>
          </a:p>
          <a:p>
            <a:pPr lvl="1"/>
            <a:r>
              <a:rPr lang="en-US" sz="3000" dirty="0" smtClean="0"/>
              <a:t>El </a:t>
            </a:r>
            <a:r>
              <a:rPr lang="en-US" sz="3000" dirty="0" err="1" smtClean="0"/>
              <a:t>tabaco</a:t>
            </a:r>
            <a:endParaRPr lang="en-US" sz="3000" dirty="0" smtClean="0"/>
          </a:p>
          <a:p>
            <a:pPr lvl="1"/>
            <a:r>
              <a:rPr lang="en-US" sz="3000" dirty="0" smtClean="0"/>
              <a:t>El café</a:t>
            </a:r>
          </a:p>
          <a:p>
            <a:pPr lvl="1"/>
            <a:r>
              <a:rPr lang="en-US" sz="3000" dirty="0" smtClean="0"/>
              <a:t>El </a:t>
            </a:r>
            <a:r>
              <a:rPr lang="en-US" sz="3000" dirty="0" err="1" smtClean="0"/>
              <a:t>algodón</a:t>
            </a:r>
            <a:endParaRPr lang="en-US" sz="3000" dirty="0" smtClean="0"/>
          </a:p>
          <a:p>
            <a:pPr lvl="1"/>
            <a:endParaRPr lang="en-US" dirty="0" smtClean="0"/>
          </a:p>
          <a:p>
            <a:pPr lvl="1"/>
            <a:r>
              <a:rPr lang="es-ES" dirty="0" smtClean="0">
                <a:hlinkClick r:id="rId2"/>
              </a:rPr>
              <a:t>Historia producción de azúcar en PR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Pueblos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fundaron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 smtClean="0"/>
              <a:t>Adjuntas</a:t>
            </a:r>
            <a:r>
              <a:rPr lang="en-US" sz="3600" dirty="0" smtClean="0"/>
              <a:t> (1815)</a:t>
            </a:r>
          </a:p>
          <a:p>
            <a:r>
              <a:rPr lang="en-US" sz="3600" dirty="0" err="1" smtClean="0"/>
              <a:t>Aibonito</a:t>
            </a:r>
            <a:r>
              <a:rPr lang="en-US" sz="3600" dirty="0" smtClean="0"/>
              <a:t> y </a:t>
            </a:r>
            <a:r>
              <a:rPr lang="en-US" sz="3600" dirty="0" err="1" smtClean="0"/>
              <a:t>Orocovis</a:t>
            </a:r>
            <a:r>
              <a:rPr lang="en-US" sz="3600" dirty="0" smtClean="0"/>
              <a:t> (1824)</a:t>
            </a:r>
          </a:p>
          <a:p>
            <a:r>
              <a:rPr lang="en-US" sz="3600" dirty="0" err="1" smtClean="0"/>
              <a:t>Lares</a:t>
            </a:r>
            <a:r>
              <a:rPr lang="en-US" sz="3600" dirty="0" smtClean="0"/>
              <a:t> (1827)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Esclavos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caña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1815-1845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llegaron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Puerto Rico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cerca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80, 000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esclavos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todos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destinados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producción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azucarera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Gobierno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tenía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claro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riqueza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haciendas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dependía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mantenimiento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esclavista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1840s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esclavos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negros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entró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 crisis. Los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ingleses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vigilaban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Africa y 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tránsito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Caribe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1848-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gobernador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Juan Prim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proclamó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Bando contra la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Raza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Negra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intimidaba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los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negros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fueran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esclavos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libres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 un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esclavo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atacaba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un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blanco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se 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condenaba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muerte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 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agresor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era  un negro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mulato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libre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se 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amputaba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libreta</a:t>
            </a:r>
            <a:r>
              <a:rPr lang="en-US" dirty="0" smtClean="0"/>
              <a:t> del </a:t>
            </a:r>
            <a:r>
              <a:rPr lang="en-US" dirty="0" err="1" smtClean="0"/>
              <a:t>jornalero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Juan de la </a:t>
            </a:r>
            <a:r>
              <a:rPr lang="en-US" dirty="0" err="1" smtClean="0"/>
              <a:t>Pezuela</a:t>
            </a:r>
            <a:r>
              <a:rPr lang="en-US" dirty="0" smtClean="0"/>
              <a:t> </a:t>
            </a:r>
            <a:r>
              <a:rPr lang="en-US" dirty="0" err="1" smtClean="0"/>
              <a:t>impuso</a:t>
            </a:r>
            <a:r>
              <a:rPr lang="en-US" dirty="0" smtClean="0"/>
              <a:t> un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forzoso</a:t>
            </a:r>
            <a:r>
              <a:rPr lang="en-US" dirty="0" smtClean="0"/>
              <a:t>, la </a:t>
            </a:r>
            <a:r>
              <a:rPr lang="en-US" dirty="0" err="1" smtClean="0"/>
              <a:t>libreta</a:t>
            </a:r>
            <a:r>
              <a:rPr lang="en-US" dirty="0" smtClean="0"/>
              <a:t> del </a:t>
            </a:r>
            <a:r>
              <a:rPr lang="en-US" dirty="0" err="1" smtClean="0"/>
              <a:t>jornalero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Obligaba</a:t>
            </a:r>
            <a:r>
              <a:rPr lang="en-US" dirty="0" smtClean="0"/>
              <a:t> a los </a:t>
            </a:r>
            <a:r>
              <a:rPr lang="en-US" dirty="0" err="1" smtClean="0"/>
              <a:t>blancos</a:t>
            </a:r>
            <a:r>
              <a:rPr lang="en-US" dirty="0" smtClean="0"/>
              <a:t> y </a:t>
            </a:r>
            <a:r>
              <a:rPr lang="en-US" dirty="0" err="1" smtClean="0"/>
              <a:t>negros</a:t>
            </a:r>
            <a:r>
              <a:rPr lang="en-US" dirty="0" smtClean="0"/>
              <a:t> entre 16-60 </a:t>
            </a:r>
            <a:r>
              <a:rPr lang="en-US" dirty="0" err="1" smtClean="0"/>
              <a:t>años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no </a:t>
            </a:r>
            <a:r>
              <a:rPr lang="en-US" dirty="0" err="1" smtClean="0"/>
              <a:t>fueran</a:t>
            </a:r>
            <a:r>
              <a:rPr lang="en-US" dirty="0" smtClean="0"/>
              <a:t> </a:t>
            </a:r>
            <a:r>
              <a:rPr lang="en-US" dirty="0" err="1" smtClean="0"/>
              <a:t>propietarios</a:t>
            </a:r>
            <a:r>
              <a:rPr lang="en-US" dirty="0" smtClean="0"/>
              <a:t>, a </a:t>
            </a:r>
            <a:r>
              <a:rPr lang="en-US" dirty="0" err="1" smtClean="0"/>
              <a:t>trabajar</a:t>
            </a:r>
            <a:r>
              <a:rPr lang="en-US" dirty="0" smtClean="0"/>
              <a:t> en los </a:t>
            </a:r>
            <a:r>
              <a:rPr lang="en-US" dirty="0" err="1" smtClean="0"/>
              <a:t>cañaverales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En la </a:t>
            </a:r>
            <a:r>
              <a:rPr lang="en-US" dirty="0" err="1" smtClean="0"/>
              <a:t>libreta</a:t>
            </a:r>
            <a:r>
              <a:rPr lang="en-US" dirty="0" smtClean="0"/>
              <a:t> el </a:t>
            </a:r>
            <a:r>
              <a:rPr lang="en-US" dirty="0" err="1" smtClean="0"/>
              <a:t>empleador</a:t>
            </a:r>
            <a:r>
              <a:rPr lang="en-US" dirty="0" smtClean="0"/>
              <a:t> </a:t>
            </a:r>
            <a:r>
              <a:rPr lang="en-US" dirty="0" err="1" smtClean="0"/>
              <a:t>podía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comentarios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trabajo</a:t>
            </a:r>
            <a:r>
              <a:rPr lang="en-US" dirty="0" smtClean="0"/>
              <a:t> y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conducta</a:t>
            </a:r>
            <a:r>
              <a:rPr lang="en-US" dirty="0" smtClean="0"/>
              <a:t>. Si no </a:t>
            </a:r>
            <a:r>
              <a:rPr lang="en-US" dirty="0" err="1" smtClean="0"/>
              <a:t>cumplían</a:t>
            </a:r>
            <a:r>
              <a:rPr lang="en-US" dirty="0" smtClean="0"/>
              <a:t> con los </a:t>
            </a:r>
            <a:r>
              <a:rPr lang="en-US" dirty="0" err="1" smtClean="0"/>
              <a:t>requisitos</a:t>
            </a:r>
            <a:r>
              <a:rPr lang="en-US" dirty="0" smtClean="0"/>
              <a:t>, </a:t>
            </a:r>
            <a:r>
              <a:rPr lang="en-US" dirty="0" err="1" smtClean="0"/>
              <a:t>podían</a:t>
            </a:r>
            <a:r>
              <a:rPr lang="en-US" dirty="0" smtClean="0"/>
              <a:t> ser </a:t>
            </a:r>
            <a:r>
              <a:rPr lang="en-US" dirty="0" err="1" smtClean="0"/>
              <a:t>encarcelados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Miguel de la Torre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5334000" cy="438912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Gobernó</a:t>
            </a:r>
            <a:r>
              <a:rPr lang="en-US" sz="3200" dirty="0" smtClean="0"/>
              <a:t> entre 1823 y 1837</a:t>
            </a:r>
          </a:p>
          <a:p>
            <a:r>
              <a:rPr lang="en-US" sz="3200" dirty="0" smtClean="0"/>
              <a:t>Su </a:t>
            </a:r>
            <a:r>
              <a:rPr lang="en-US" sz="3200" dirty="0" err="1" smtClean="0"/>
              <a:t>prioridad</a:t>
            </a:r>
            <a:r>
              <a:rPr lang="en-US" sz="3200" dirty="0" smtClean="0"/>
              <a:t> era </a:t>
            </a:r>
            <a:r>
              <a:rPr lang="en-US" sz="3200" dirty="0" err="1" smtClean="0"/>
              <a:t>evitar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Puerto Rico </a:t>
            </a:r>
            <a:r>
              <a:rPr lang="en-US" sz="3200" dirty="0" err="1" smtClean="0"/>
              <a:t>siguiera</a:t>
            </a:r>
            <a:r>
              <a:rPr lang="en-US" sz="3200" dirty="0" smtClean="0"/>
              <a:t> el </a:t>
            </a:r>
            <a:r>
              <a:rPr lang="en-US" sz="3200" dirty="0" err="1" smtClean="0"/>
              <a:t>ejemplo</a:t>
            </a:r>
            <a:r>
              <a:rPr lang="en-US" sz="3200" dirty="0" smtClean="0"/>
              <a:t> de </a:t>
            </a:r>
            <a:r>
              <a:rPr lang="en-US" sz="3200" dirty="0" err="1" smtClean="0"/>
              <a:t>las</a:t>
            </a:r>
            <a:r>
              <a:rPr lang="en-US" sz="3200" dirty="0" smtClean="0"/>
              <a:t> </a:t>
            </a:r>
            <a:r>
              <a:rPr lang="en-US" sz="3200" dirty="0" err="1" smtClean="0"/>
              <a:t>colonias</a:t>
            </a:r>
            <a:r>
              <a:rPr lang="en-US" sz="3200" dirty="0" smtClean="0"/>
              <a:t> </a:t>
            </a:r>
            <a:r>
              <a:rPr lang="en-US" sz="3200" dirty="0" err="1" smtClean="0"/>
              <a:t>hispanoamericanas</a:t>
            </a:r>
            <a:r>
              <a:rPr lang="en-US" sz="3200" dirty="0" smtClean="0"/>
              <a:t> y se </a:t>
            </a:r>
            <a:r>
              <a:rPr lang="en-US" sz="3200" dirty="0" err="1" smtClean="0"/>
              <a:t>independizara</a:t>
            </a:r>
            <a:r>
              <a:rPr lang="en-US" sz="3200" dirty="0" smtClean="0"/>
              <a:t>.</a:t>
            </a:r>
          </a:p>
        </p:txBody>
      </p:sp>
      <p:pic>
        <p:nvPicPr>
          <p:cNvPr id="3074" name="Picture 2" descr="http://puertoricoentresiglos.files.wordpress.com/2013/11/gral-miguel-de-la-torre.jpg"/>
          <p:cNvPicPr>
            <a:picLocks noChangeAspect="1" noChangeArrowheads="1"/>
          </p:cNvPicPr>
          <p:nvPr/>
        </p:nvPicPr>
        <p:blipFill>
          <a:blip r:embed="rId2" cstate="print"/>
          <a:srcRect r="2703"/>
          <a:stretch>
            <a:fillRect/>
          </a:stretch>
        </p:blipFill>
        <p:spPr bwMode="auto">
          <a:xfrm>
            <a:off x="5867400" y="1828800"/>
            <a:ext cx="2743200" cy="37433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grupos</a:t>
            </a:r>
            <a:r>
              <a:rPr lang="en-US" dirty="0" smtClean="0"/>
              <a:t> </a:t>
            </a:r>
            <a:r>
              <a:rPr lang="en-US" dirty="0" err="1" smtClean="0"/>
              <a:t>ideológicos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Los </a:t>
            </a:r>
            <a:r>
              <a:rPr lang="en-US" sz="3200" b="1" dirty="0" err="1" smtClean="0"/>
              <a:t>separatistas</a:t>
            </a:r>
            <a:r>
              <a:rPr lang="en-US" sz="3200" b="1" dirty="0" smtClean="0"/>
              <a:t> </a:t>
            </a:r>
            <a:r>
              <a:rPr lang="en-US" sz="3200" dirty="0" smtClean="0"/>
              <a:t>– </a:t>
            </a:r>
            <a:r>
              <a:rPr lang="en-US" sz="3200" dirty="0" err="1" smtClean="0"/>
              <a:t>Proponían</a:t>
            </a:r>
            <a:r>
              <a:rPr lang="en-US" sz="3200" dirty="0" smtClean="0"/>
              <a:t> la </a:t>
            </a:r>
            <a:r>
              <a:rPr lang="en-US" sz="3200" dirty="0" err="1" smtClean="0"/>
              <a:t>independencia</a:t>
            </a:r>
            <a:r>
              <a:rPr lang="en-US" sz="3200" dirty="0" smtClean="0"/>
              <a:t> </a:t>
            </a:r>
            <a:r>
              <a:rPr lang="en-US" sz="3200" dirty="0" err="1" smtClean="0"/>
              <a:t>como</a:t>
            </a:r>
            <a:r>
              <a:rPr lang="en-US" sz="3200" dirty="0" smtClean="0"/>
              <a:t> </a:t>
            </a:r>
            <a:r>
              <a:rPr lang="en-US" sz="3200" dirty="0" err="1" smtClean="0"/>
              <a:t>solución</a:t>
            </a:r>
            <a:r>
              <a:rPr lang="en-US" sz="3200" dirty="0" smtClean="0"/>
              <a:t> a la </a:t>
            </a:r>
            <a:r>
              <a:rPr lang="en-US" sz="3200" dirty="0" err="1" smtClean="0"/>
              <a:t>situación</a:t>
            </a:r>
            <a:r>
              <a:rPr lang="en-US" sz="3200" dirty="0" smtClean="0"/>
              <a:t> </a:t>
            </a:r>
            <a:r>
              <a:rPr lang="en-US" sz="3200" dirty="0" err="1" smtClean="0"/>
              <a:t>crítica</a:t>
            </a:r>
            <a:r>
              <a:rPr lang="en-US" sz="3200" dirty="0" smtClean="0"/>
              <a:t> de la Isla y no </a:t>
            </a:r>
            <a:r>
              <a:rPr lang="en-US" sz="3200" dirty="0" err="1" smtClean="0"/>
              <a:t>descartaban</a:t>
            </a:r>
            <a:r>
              <a:rPr lang="en-US" sz="3200" dirty="0" smtClean="0"/>
              <a:t> la </a:t>
            </a:r>
            <a:r>
              <a:rPr lang="en-US" sz="3200" dirty="0" err="1" smtClean="0"/>
              <a:t>lucha</a:t>
            </a:r>
            <a:r>
              <a:rPr lang="en-US" sz="3200" dirty="0" smtClean="0"/>
              <a:t> </a:t>
            </a:r>
            <a:r>
              <a:rPr lang="en-US" sz="3200" dirty="0" err="1" smtClean="0"/>
              <a:t>revolucionaria</a:t>
            </a:r>
            <a:r>
              <a:rPr lang="en-US" sz="3200" dirty="0" smtClean="0"/>
              <a:t>. </a:t>
            </a:r>
          </a:p>
          <a:p>
            <a:r>
              <a:rPr lang="en-US" sz="3200" b="1" dirty="0" smtClean="0"/>
              <a:t>Los </a:t>
            </a:r>
            <a:r>
              <a:rPr lang="en-US" sz="3200" b="1" dirty="0" err="1" smtClean="0"/>
              <a:t>reformistas</a:t>
            </a:r>
            <a:r>
              <a:rPr lang="en-US" sz="3200" b="1" dirty="0" smtClean="0"/>
              <a:t> </a:t>
            </a:r>
            <a:r>
              <a:rPr lang="en-US" sz="3200" dirty="0" smtClean="0"/>
              <a:t>– </a:t>
            </a:r>
            <a:r>
              <a:rPr lang="en-US" sz="3200" dirty="0" err="1" smtClean="0"/>
              <a:t>Preferían</a:t>
            </a:r>
            <a:r>
              <a:rPr lang="en-US" sz="3200" dirty="0" smtClean="0"/>
              <a:t> la </a:t>
            </a:r>
            <a:r>
              <a:rPr lang="en-US" sz="3200" dirty="0" err="1" smtClean="0"/>
              <a:t>vía</a:t>
            </a:r>
            <a:r>
              <a:rPr lang="en-US" sz="3200" dirty="0" smtClean="0"/>
              <a:t> </a:t>
            </a:r>
            <a:r>
              <a:rPr lang="en-US" sz="3200" dirty="0" err="1" smtClean="0"/>
              <a:t>pacífica</a:t>
            </a:r>
            <a:r>
              <a:rPr lang="en-US" sz="3200" dirty="0" smtClean="0"/>
              <a:t> y </a:t>
            </a:r>
            <a:r>
              <a:rPr lang="en-US" sz="3200" dirty="0" err="1" smtClean="0"/>
              <a:t>proponían</a:t>
            </a:r>
            <a:r>
              <a:rPr lang="en-US" sz="3200" dirty="0" smtClean="0"/>
              <a:t> </a:t>
            </a:r>
            <a:r>
              <a:rPr lang="en-US" sz="3200" dirty="0" err="1" smtClean="0"/>
              <a:t>solicitar</a:t>
            </a:r>
            <a:r>
              <a:rPr lang="en-US" sz="3200" dirty="0" smtClean="0"/>
              <a:t> </a:t>
            </a:r>
            <a:r>
              <a:rPr lang="en-US" sz="3200" dirty="0" err="1" smtClean="0"/>
              <a:t>reformas</a:t>
            </a:r>
            <a:r>
              <a:rPr lang="en-US" sz="3200" dirty="0" smtClean="0"/>
              <a:t> </a:t>
            </a:r>
            <a:r>
              <a:rPr lang="en-US" sz="3200" dirty="0" err="1" smtClean="0"/>
              <a:t>políticas</a:t>
            </a:r>
            <a:r>
              <a:rPr lang="en-US" sz="3200" dirty="0" smtClean="0"/>
              <a:t> y </a:t>
            </a:r>
            <a:r>
              <a:rPr lang="en-US" sz="3200" dirty="0" err="1" smtClean="0"/>
              <a:t>económicas</a:t>
            </a:r>
            <a:r>
              <a:rPr lang="en-US" sz="3200" dirty="0" smtClean="0"/>
              <a:t> a </a:t>
            </a:r>
            <a:r>
              <a:rPr lang="en-US" sz="3200" dirty="0" err="1" smtClean="0"/>
              <a:t>España</a:t>
            </a:r>
            <a:r>
              <a:rPr lang="en-US" sz="3200" dirty="0" smtClean="0"/>
              <a:t>.</a:t>
            </a:r>
          </a:p>
          <a:p>
            <a:r>
              <a:rPr lang="en-US" sz="3200" b="1" dirty="0" smtClean="0"/>
              <a:t>Los </a:t>
            </a:r>
            <a:r>
              <a:rPr lang="en-US" sz="3200" b="1" dirty="0" err="1" smtClean="0"/>
              <a:t>abolicionistas</a:t>
            </a:r>
            <a:r>
              <a:rPr lang="en-US" sz="3200" b="1" dirty="0" smtClean="0"/>
              <a:t> </a:t>
            </a:r>
            <a:r>
              <a:rPr lang="en-US" sz="3200" dirty="0" smtClean="0"/>
              <a:t>– </a:t>
            </a:r>
            <a:r>
              <a:rPr lang="en-US" sz="3200" dirty="0" err="1" smtClean="0"/>
              <a:t>Querían</a:t>
            </a:r>
            <a:r>
              <a:rPr lang="en-US" sz="3200" dirty="0" smtClean="0"/>
              <a:t> </a:t>
            </a:r>
            <a:r>
              <a:rPr lang="en-US" sz="3200" dirty="0" err="1" smtClean="0"/>
              <a:t>acabar</a:t>
            </a:r>
            <a:r>
              <a:rPr lang="en-US" sz="3200" dirty="0" smtClean="0"/>
              <a:t> con la </a:t>
            </a:r>
            <a:r>
              <a:rPr lang="en-US" sz="3200" dirty="0" err="1" smtClean="0"/>
              <a:t>esclavitud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cultura</a:t>
            </a:r>
            <a:r>
              <a:rPr lang="en-US" dirty="0" smtClean="0"/>
              <a:t> se </a:t>
            </a:r>
            <a:r>
              <a:rPr lang="en-US" dirty="0" err="1" smtClean="0"/>
              <a:t>manifiesta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5410200" cy="443484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José Campeche (1751-1809)</a:t>
            </a:r>
          </a:p>
          <a:p>
            <a:r>
              <a:rPr lang="en-US" sz="3000" dirty="0" err="1" smtClean="0"/>
              <a:t>Pintor</a:t>
            </a:r>
            <a:r>
              <a:rPr lang="en-US" sz="3000" dirty="0" smtClean="0"/>
              <a:t> </a:t>
            </a:r>
            <a:r>
              <a:rPr lang="en-US" sz="3000" dirty="0" err="1" smtClean="0"/>
              <a:t>puertorriqueño</a:t>
            </a:r>
            <a:r>
              <a:rPr lang="en-US" sz="3000" dirty="0" smtClean="0"/>
              <a:t>. </a:t>
            </a:r>
            <a:r>
              <a:rPr lang="en-US" sz="3000" dirty="0" err="1" smtClean="0"/>
              <a:t>Mulato</a:t>
            </a:r>
            <a:r>
              <a:rPr lang="en-US" sz="3000" dirty="0" smtClean="0"/>
              <a:t>.</a:t>
            </a:r>
          </a:p>
          <a:p>
            <a:r>
              <a:rPr lang="en-US" sz="3000" dirty="0" err="1" smtClean="0"/>
              <a:t>Retrató</a:t>
            </a:r>
            <a:r>
              <a:rPr lang="en-US" sz="3000" dirty="0" smtClean="0"/>
              <a:t> a personas de </a:t>
            </a:r>
            <a:r>
              <a:rPr lang="en-US" sz="3000" dirty="0" err="1" smtClean="0"/>
              <a:t>clase</a:t>
            </a:r>
            <a:r>
              <a:rPr lang="en-US" sz="3000" dirty="0" smtClean="0"/>
              <a:t> </a:t>
            </a:r>
            <a:r>
              <a:rPr lang="en-US" sz="3000" dirty="0" err="1" smtClean="0"/>
              <a:t>alta</a:t>
            </a:r>
            <a:r>
              <a:rPr lang="en-US" sz="3000" dirty="0" smtClean="0"/>
              <a:t> y a altos </a:t>
            </a:r>
            <a:r>
              <a:rPr lang="en-US" sz="3000" dirty="0" err="1" smtClean="0"/>
              <a:t>funcionarios</a:t>
            </a:r>
            <a:r>
              <a:rPr lang="en-US" sz="3000" dirty="0" smtClean="0"/>
              <a:t> </a:t>
            </a:r>
            <a:r>
              <a:rPr lang="en-US" sz="3000" dirty="0" err="1" smtClean="0"/>
              <a:t>españoles</a:t>
            </a:r>
            <a:r>
              <a:rPr lang="en-US" sz="3000" dirty="0" smtClean="0"/>
              <a:t> </a:t>
            </a:r>
            <a:r>
              <a:rPr lang="en-US" sz="3000" dirty="0" err="1" smtClean="0"/>
              <a:t>como</a:t>
            </a:r>
            <a:r>
              <a:rPr lang="en-US" sz="3000" dirty="0" smtClean="0"/>
              <a:t> los </a:t>
            </a:r>
            <a:r>
              <a:rPr lang="en-US" sz="3000" dirty="0" err="1" smtClean="0"/>
              <a:t>gobernadores</a:t>
            </a:r>
            <a:r>
              <a:rPr lang="en-US" sz="3000" dirty="0" smtClean="0"/>
              <a:t> Miguel de </a:t>
            </a:r>
            <a:r>
              <a:rPr lang="en-US" sz="3000" dirty="0" err="1" smtClean="0"/>
              <a:t>Ustáriz</a:t>
            </a:r>
            <a:r>
              <a:rPr lang="en-US" sz="3000" dirty="0" smtClean="0"/>
              <a:t> y Ramón de Castro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http://www.enciclopediapr.org/multimedia/images/08111003_IB15TB96KD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133600"/>
            <a:ext cx="2505075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Los </a:t>
            </a:r>
            <a:r>
              <a:rPr lang="en-US" sz="4000" dirty="0" err="1" smtClean="0"/>
              <a:t>primeros</a:t>
            </a:r>
            <a:r>
              <a:rPr lang="en-US" sz="4000" dirty="0" smtClean="0"/>
              <a:t> </a:t>
            </a:r>
            <a:r>
              <a:rPr lang="en-US" sz="4000" dirty="0" err="1" smtClean="0"/>
              <a:t>periódicos</a:t>
            </a:r>
            <a:r>
              <a:rPr lang="en-US" sz="4000" dirty="0" smtClean="0"/>
              <a:t>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de </a:t>
            </a:r>
            <a:r>
              <a:rPr lang="en-US" sz="4000" dirty="0" smtClean="0"/>
              <a:t>Puerto Rico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 smtClean="0"/>
              <a:t>La </a:t>
            </a:r>
            <a:r>
              <a:rPr lang="en-US" sz="3200" b="1" i="1" dirty="0" err="1" smtClean="0"/>
              <a:t>Gaceta</a:t>
            </a:r>
            <a:r>
              <a:rPr lang="en-US" sz="3200" b="1" i="1" dirty="0" smtClean="0"/>
              <a:t> </a:t>
            </a:r>
            <a:r>
              <a:rPr lang="en-US" sz="3200" dirty="0" smtClean="0"/>
              <a:t>(1806)</a:t>
            </a:r>
          </a:p>
          <a:p>
            <a:r>
              <a:rPr lang="en-US" sz="3200" b="1" i="1" dirty="0" smtClean="0"/>
              <a:t>El </a:t>
            </a:r>
            <a:r>
              <a:rPr lang="en-US" sz="3200" b="1" i="1" dirty="0" err="1" smtClean="0"/>
              <a:t>Boletín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Mercantil</a:t>
            </a:r>
            <a:r>
              <a:rPr lang="en-US" sz="3200" b="1" i="1" dirty="0" smtClean="0"/>
              <a:t> </a:t>
            </a:r>
            <a:r>
              <a:rPr lang="en-US" sz="3200" dirty="0" smtClean="0"/>
              <a:t>(1814)</a:t>
            </a:r>
          </a:p>
          <a:p>
            <a:r>
              <a:rPr lang="en-US" sz="3200" b="1" i="1" dirty="0" smtClean="0"/>
              <a:t>El </a:t>
            </a:r>
            <a:r>
              <a:rPr lang="en-US" sz="3200" b="1" i="1" dirty="0" err="1" smtClean="0"/>
              <a:t>Ponceño</a:t>
            </a:r>
            <a:r>
              <a:rPr lang="en-US" sz="3200" b="1" i="1" dirty="0" smtClean="0"/>
              <a:t> </a:t>
            </a:r>
            <a:r>
              <a:rPr lang="en-US" sz="3200" dirty="0" smtClean="0"/>
              <a:t>- Ponce</a:t>
            </a:r>
          </a:p>
          <a:p>
            <a:r>
              <a:rPr lang="en-US" sz="3200" b="1" i="1" dirty="0" smtClean="0"/>
              <a:t>El </a:t>
            </a:r>
            <a:r>
              <a:rPr lang="en-US" sz="3200" b="1" i="1" dirty="0" err="1" smtClean="0"/>
              <a:t>Imparcial</a:t>
            </a:r>
            <a:r>
              <a:rPr lang="en-US" sz="3200" b="1" i="1" dirty="0" smtClean="0"/>
              <a:t> </a:t>
            </a:r>
            <a:r>
              <a:rPr lang="en-US" sz="3200" dirty="0" smtClean="0"/>
              <a:t>– Mayaguez 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Cien</a:t>
            </a:r>
            <a:r>
              <a:rPr lang="en-US" dirty="0" smtClean="0"/>
              <a:t> </a:t>
            </a:r>
            <a:r>
              <a:rPr lang="en-US" dirty="0" err="1" smtClean="0"/>
              <a:t>años</a:t>
            </a:r>
            <a:r>
              <a:rPr lang="en-US" dirty="0" smtClean="0"/>
              <a:t> de </a:t>
            </a:r>
            <a:r>
              <a:rPr lang="en-US" dirty="0" err="1" smtClean="0"/>
              <a:t>cambio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PR" dirty="0" smtClean="0"/>
              <a:t>Varios movimientos revolucionarios, tanto en Europa como en América, lograron romper las ataduras de las monarquías.</a:t>
            </a:r>
            <a:endParaRPr lang="en-US" dirty="0" smtClean="0"/>
          </a:p>
          <a:p>
            <a:pPr lvl="0"/>
            <a:r>
              <a:rPr lang="es-PR" dirty="0" smtClean="0"/>
              <a:t> España perdió gran parte de su imperio y tuvo que prestarles más atención a Puerto Rico y a Cuba.</a:t>
            </a:r>
            <a:endParaRPr lang="en-US" dirty="0" smtClean="0"/>
          </a:p>
          <a:p>
            <a:pPr lvl="0"/>
            <a:r>
              <a:rPr lang="es-PR" dirty="0" smtClean="0"/>
              <a:t>Puerto Rico experimentó un gran desarrollo cultural. Ya no se sentían españoles.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Obras</a:t>
            </a:r>
            <a:r>
              <a:rPr lang="en-US" dirty="0" smtClean="0"/>
              <a:t> </a:t>
            </a:r>
            <a:r>
              <a:rPr lang="en-US" dirty="0" err="1" smtClean="0"/>
              <a:t>literarias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 err="1" smtClean="0"/>
              <a:t>Aquinaldo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puertorriqueño</a:t>
            </a:r>
            <a:r>
              <a:rPr lang="en-US" sz="3200" b="1" i="1" dirty="0" smtClean="0"/>
              <a:t> </a:t>
            </a:r>
            <a:r>
              <a:rPr lang="en-US" sz="3200" dirty="0" smtClean="0"/>
              <a:t>(1843)</a:t>
            </a:r>
          </a:p>
          <a:p>
            <a:r>
              <a:rPr lang="en-US" sz="3200" b="1" i="1" dirty="0" smtClean="0"/>
              <a:t>El </a:t>
            </a:r>
            <a:r>
              <a:rPr lang="en-US" sz="3200" b="1" i="1" dirty="0" err="1" smtClean="0"/>
              <a:t>gíbaro</a:t>
            </a:r>
            <a:r>
              <a:rPr lang="en-US" sz="3200" b="1" i="1" dirty="0" smtClean="0"/>
              <a:t> </a:t>
            </a:r>
            <a:r>
              <a:rPr lang="en-US" sz="3200" dirty="0" smtClean="0"/>
              <a:t>(1849) de Manuel Alonso</a:t>
            </a:r>
          </a:p>
          <a:p>
            <a:r>
              <a:rPr lang="en-US" sz="3200" b="1" i="1" dirty="0" smtClean="0"/>
              <a:t>La </a:t>
            </a:r>
            <a:r>
              <a:rPr lang="en-US" sz="3200" b="1" i="1" dirty="0" err="1" smtClean="0"/>
              <a:t>palma</a:t>
            </a:r>
            <a:r>
              <a:rPr lang="en-US" sz="3200" b="1" i="1" dirty="0" smtClean="0"/>
              <a:t> del cacique </a:t>
            </a:r>
            <a:r>
              <a:rPr lang="en-US" sz="3200" dirty="0" smtClean="0"/>
              <a:t>(1852) </a:t>
            </a:r>
            <a:r>
              <a:rPr lang="en-US" sz="3200" dirty="0" err="1" smtClean="0"/>
              <a:t>novela</a:t>
            </a:r>
            <a:r>
              <a:rPr lang="en-US" sz="3200" dirty="0" smtClean="0"/>
              <a:t> del </a:t>
            </a:r>
            <a:r>
              <a:rPr lang="en-US" sz="3200" dirty="0" err="1" smtClean="0"/>
              <a:t>célebre</a:t>
            </a:r>
            <a:r>
              <a:rPr lang="en-US" sz="3200" dirty="0" smtClean="0"/>
              <a:t> </a:t>
            </a:r>
            <a:r>
              <a:rPr lang="en-US" sz="3200" dirty="0" err="1" smtClean="0"/>
              <a:t>poeta</a:t>
            </a:r>
            <a:r>
              <a:rPr lang="en-US" sz="3200" dirty="0" smtClean="0"/>
              <a:t>, </a:t>
            </a:r>
            <a:r>
              <a:rPr lang="en-US" sz="3200" dirty="0" err="1" smtClean="0"/>
              <a:t>novelista</a:t>
            </a:r>
            <a:r>
              <a:rPr lang="en-US" sz="3200" dirty="0" smtClean="0"/>
              <a:t> y </a:t>
            </a:r>
            <a:r>
              <a:rPr lang="en-US" sz="3200" dirty="0" err="1" smtClean="0"/>
              <a:t>dramaturgo</a:t>
            </a:r>
            <a:r>
              <a:rPr lang="en-US" sz="3200" dirty="0" smtClean="0"/>
              <a:t> Alejandro Tapia y Rivera.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Mejoras</a:t>
            </a:r>
            <a:r>
              <a:rPr lang="en-US" dirty="0" smtClean="0"/>
              <a:t> a la </a:t>
            </a:r>
            <a:r>
              <a:rPr lang="en-US" dirty="0" err="1" smtClean="0"/>
              <a:t>educación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1793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Rafael Cordero y Molina</a:t>
            </a:r>
          </a:p>
          <a:p>
            <a:pPr lvl="1"/>
            <a:r>
              <a:rPr lang="en-US" dirty="0" err="1" smtClean="0"/>
              <a:t>Mulato</a:t>
            </a:r>
            <a:r>
              <a:rPr lang="en-US" dirty="0" smtClean="0"/>
              <a:t> </a:t>
            </a:r>
            <a:r>
              <a:rPr lang="en-US" dirty="0" err="1" smtClean="0"/>
              <a:t>pobre</a:t>
            </a:r>
            <a:r>
              <a:rPr lang="en-US" dirty="0" smtClean="0"/>
              <a:t> </a:t>
            </a:r>
            <a:r>
              <a:rPr lang="en-US" dirty="0" err="1" smtClean="0"/>
              <a:t>puertorriqueño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sabía</a:t>
            </a:r>
            <a:r>
              <a:rPr lang="en-US" dirty="0" smtClean="0"/>
              <a:t> leer y </a:t>
            </a:r>
            <a:r>
              <a:rPr lang="en-US" dirty="0" err="1" smtClean="0"/>
              <a:t>escribir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En 1810, </a:t>
            </a:r>
            <a:r>
              <a:rPr lang="en-US" dirty="0" err="1" smtClean="0"/>
              <a:t>creó</a:t>
            </a:r>
            <a:r>
              <a:rPr lang="en-US" dirty="0" smtClean="0"/>
              <a:t> en </a:t>
            </a:r>
            <a:r>
              <a:rPr lang="en-US" dirty="0" err="1" smtClean="0"/>
              <a:t>su</a:t>
            </a:r>
            <a:r>
              <a:rPr lang="en-US" dirty="0" smtClean="0"/>
              <a:t> casa, en el Viejo San Juan,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escuela</a:t>
            </a:r>
            <a:r>
              <a:rPr lang="en-US" dirty="0" smtClean="0"/>
              <a:t> en la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daba</a:t>
            </a:r>
            <a:r>
              <a:rPr lang="en-US" dirty="0" smtClean="0"/>
              <a:t> </a:t>
            </a:r>
            <a:r>
              <a:rPr lang="en-US" dirty="0" err="1" smtClean="0"/>
              <a:t>clases</a:t>
            </a:r>
            <a:r>
              <a:rPr lang="en-US" dirty="0" smtClean="0"/>
              <a:t> gratis a </a:t>
            </a:r>
            <a:r>
              <a:rPr lang="en-US" dirty="0" err="1" smtClean="0"/>
              <a:t>niños</a:t>
            </a:r>
            <a:r>
              <a:rPr lang="en-US" dirty="0" smtClean="0"/>
              <a:t> </a:t>
            </a:r>
            <a:r>
              <a:rPr lang="en-US" dirty="0" err="1" smtClean="0"/>
              <a:t>blancos</a:t>
            </a:r>
            <a:r>
              <a:rPr lang="en-US" dirty="0" smtClean="0"/>
              <a:t> y </a:t>
            </a:r>
            <a:r>
              <a:rPr lang="en-US" dirty="0" err="1" smtClean="0"/>
              <a:t>negros</a:t>
            </a:r>
            <a:r>
              <a:rPr lang="en-US" dirty="0" smtClean="0"/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267200"/>
            <a:ext cx="8229600" cy="2209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Rufo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Manuel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Fernández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Sacerdote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español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llegó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Puerto Rico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 1830 y se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dedic</a:t>
            </a:r>
            <a:r>
              <a:rPr lang="en-US" sz="2400" dirty="0" smtClean="0"/>
              <a:t>ó a </a:t>
            </a:r>
            <a:r>
              <a:rPr lang="en-US" sz="2400" dirty="0" err="1" smtClean="0"/>
              <a:t>promover</a:t>
            </a:r>
            <a:r>
              <a:rPr lang="en-US" sz="2400" dirty="0" smtClean="0"/>
              <a:t> el </a:t>
            </a:r>
            <a:r>
              <a:rPr lang="en-US" sz="2400" dirty="0" err="1" smtClean="0"/>
              <a:t>conocimiento</a:t>
            </a:r>
            <a:r>
              <a:rPr lang="en-US" sz="2400" dirty="0" smtClean="0"/>
              <a:t> de </a:t>
            </a:r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n-US" sz="2400" dirty="0" err="1" smtClean="0"/>
              <a:t>ciencias</a:t>
            </a:r>
            <a:r>
              <a:rPr lang="en-US" sz="2400" dirty="0" smtClean="0"/>
              <a:t>.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Varios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estudiantes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puertorriqueños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pudieron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estudiar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Europa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gracias a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becas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 padre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Rufo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les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consiguió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medio</a:t>
            </a:r>
            <a:r>
              <a:rPr lang="en-US" dirty="0" smtClean="0"/>
              <a:t> </a:t>
            </a:r>
            <a:r>
              <a:rPr lang="en-US" dirty="0" err="1" smtClean="0"/>
              <a:t>millón</a:t>
            </a:r>
            <a:r>
              <a:rPr lang="en-US" dirty="0" smtClean="0"/>
              <a:t> de personas solo </a:t>
            </a:r>
            <a:r>
              <a:rPr lang="en-US" dirty="0" err="1" smtClean="0"/>
              <a:t>había</a:t>
            </a:r>
            <a:r>
              <a:rPr lang="en-US" dirty="0" smtClean="0"/>
              <a:t> 3400 </a:t>
            </a:r>
            <a:r>
              <a:rPr lang="en-US" dirty="0" err="1" smtClean="0"/>
              <a:t>estudiantes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José </a:t>
            </a:r>
            <a:r>
              <a:rPr lang="en-US" dirty="0" err="1" smtClean="0"/>
              <a:t>Lemery</a:t>
            </a:r>
            <a:endParaRPr lang="en-US" dirty="0" smtClean="0"/>
          </a:p>
          <a:p>
            <a:pPr lvl="1"/>
            <a:r>
              <a:rPr lang="en-US" dirty="0" err="1" smtClean="0"/>
              <a:t>Ordenó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crearan</a:t>
            </a:r>
            <a:r>
              <a:rPr lang="en-US" dirty="0" smtClean="0"/>
              <a:t> </a:t>
            </a:r>
            <a:r>
              <a:rPr lang="en-US" dirty="0" err="1" smtClean="0"/>
              <a:t>escuelas</a:t>
            </a:r>
            <a:r>
              <a:rPr lang="en-US" dirty="0" smtClean="0"/>
              <a:t> en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municipios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en-US" dirty="0" err="1" smtClean="0"/>
              <a:t>Viene</a:t>
            </a:r>
            <a:r>
              <a:rPr lang="en-US" dirty="0" smtClean="0"/>
              <a:t> un </a:t>
            </a:r>
            <a:r>
              <a:rPr lang="en-US" dirty="0" err="1" smtClean="0"/>
              <a:t>mariscal</a:t>
            </a:r>
            <a:r>
              <a:rPr lang="en-US" dirty="0" smtClean="0"/>
              <a:t> </a:t>
            </a:r>
            <a:r>
              <a:rPr lang="en-US" dirty="0" err="1" smtClean="0"/>
              <a:t>reformista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fontScale="70000" lnSpcReduction="20000"/>
          </a:bodyPr>
          <a:lstStyle/>
          <a:p>
            <a:r>
              <a:rPr lang="es-PR" b="1" dirty="0" smtClean="0"/>
              <a:t>Alejandro</a:t>
            </a:r>
            <a:r>
              <a:rPr lang="es-PR" dirty="0" smtClean="0"/>
              <a:t> </a:t>
            </a:r>
            <a:r>
              <a:rPr lang="es-PR" b="1" dirty="0" err="1" smtClean="0"/>
              <a:t>O’Reilly</a:t>
            </a:r>
            <a:r>
              <a:rPr lang="es-PR" dirty="0" smtClean="0"/>
              <a:t> – mariscal de campo enviado por las autoridades españolas para investigar e informar sobre las condiciones de las defensas de San Juan.</a:t>
            </a:r>
            <a:endParaRPr lang="en-US" dirty="0" smtClean="0"/>
          </a:p>
          <a:p>
            <a:r>
              <a:rPr lang="es-PR" b="1" dirty="0" smtClean="0"/>
              <a:t>Ilustración</a:t>
            </a:r>
            <a:r>
              <a:rPr lang="es-PR" dirty="0" smtClean="0"/>
              <a:t> – era un movimiento intelectual nacido en Europa que proponía el uso del pensamiento racional como herramienta para organizar las sociedades y solucionar los grandes problemas de la humanidad.</a:t>
            </a:r>
            <a:endParaRPr lang="en-US" dirty="0" smtClean="0"/>
          </a:p>
          <a:p>
            <a:r>
              <a:rPr lang="es-PR" b="1" dirty="0" smtClean="0"/>
              <a:t>Mariscal</a:t>
            </a:r>
            <a:r>
              <a:rPr lang="es-PR" dirty="0" smtClean="0"/>
              <a:t> – antiguo cargo militar equivalente al de un general de división</a:t>
            </a:r>
            <a:endParaRPr lang="en-US" dirty="0" smtClean="0"/>
          </a:p>
          <a:p>
            <a:pPr lvl="0"/>
            <a:r>
              <a:rPr lang="es-PR" dirty="0" err="1" smtClean="0"/>
              <a:t>O’Reilly</a:t>
            </a:r>
            <a:r>
              <a:rPr lang="es-PR" dirty="0" smtClean="0"/>
              <a:t> ideó la construcción de un ingenio azucarero que fuera propiedad del rey, lo que aseguraría su buena administración y funcionamiento.</a:t>
            </a:r>
            <a:endParaRPr lang="en-US" dirty="0" smtClean="0"/>
          </a:p>
          <a:p>
            <a:pPr lvl="0"/>
            <a:r>
              <a:rPr lang="es-PR" dirty="0" smtClean="0"/>
              <a:t>El mariscal reorganizó al Ejército español</a:t>
            </a:r>
            <a:endParaRPr lang="en-US" dirty="0" smtClean="0"/>
          </a:p>
          <a:p>
            <a:pPr lvl="0"/>
            <a:r>
              <a:rPr lang="es-PR" dirty="0" smtClean="0"/>
              <a:t>Modificó las defensas de El Morro</a:t>
            </a:r>
            <a:endParaRPr lang="en-US" dirty="0" smtClean="0"/>
          </a:p>
          <a:p>
            <a:pPr lvl="0"/>
            <a:r>
              <a:rPr lang="es-PR" dirty="0" smtClean="0"/>
              <a:t>Propuso añadir murallas y construir el Fuerte San Cristóbal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Último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inglés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Ralph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Abercromby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finales del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Siglo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XVIII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algunos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España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atacaron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Francia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sentirse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amenazados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Francia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había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depuesto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1797, el general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inglés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llegó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Puerto Rico con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intención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quedarse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 la Isla y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castigar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España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unirse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Francia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Puerto Rico y 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mundo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Revolución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atlántica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(1775-1825)</a:t>
            </a: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Rebelión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Colonias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Revoluciٴon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francesa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Rebelión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los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esclavos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Saint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Domingue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Guerras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independecia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colonias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continentales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españolas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Revolución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francesa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40080" lvl="2">
              <a:spcBef>
                <a:spcPts val="600"/>
              </a:spcBef>
              <a:buClr>
                <a:schemeClr val="accent2"/>
              </a:buClr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Período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en el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los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franceses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protestaban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los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impuestos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 mala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representación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en la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decisiones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40080" lvl="2">
              <a:spcBef>
                <a:spcPts val="600"/>
              </a:spcBef>
              <a:buClr>
                <a:schemeClr val="accent2"/>
              </a:buClr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Pobreza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hambre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del pueblo</a:t>
            </a:r>
          </a:p>
          <a:p>
            <a:pPr marL="640080" lvl="2">
              <a:spcBef>
                <a:spcPts val="600"/>
              </a:spcBef>
              <a:buClr>
                <a:schemeClr val="accent2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Luis XVI y la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reina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María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Antonieta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fueron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condenados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morir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en la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guillotina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http://www.bjwinslow.com/albums/dungeon_torture_props/12_ft_guillotine_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0"/>
            <a:ext cx="22098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Napoleón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Bonaparte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Surje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Gobierno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República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francesa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sucesos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violentos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ejecución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miles de personas.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 1799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Napoleón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Bonaparte,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los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generales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destacados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golpe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estado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tomó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control del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Cinco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años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tarde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coronó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emperador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Era un hombre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ambicioso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knarf.english.upenn.edu/Gifs/napole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660361"/>
            <a:ext cx="3276600" cy="21976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Haití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Saint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Domingue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era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colonia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rentable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Francia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producción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azucar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sociedad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dividía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grupos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blancos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mulatos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los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negros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libres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esclavos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relaciones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tensas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Saint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Domingue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convierte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Haití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 1804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provocó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aumento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los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precios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mundiales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azúcar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sirvió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refugio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los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colonos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franceses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Ramón Power 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Giralt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85000" lnSpcReduction="10000"/>
          </a:bodyPr>
          <a:lstStyle/>
          <a:p>
            <a:endParaRPr lang="es-P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PR" dirty="0" smtClean="0">
                <a:latin typeface="Times New Roman" pitchFamily="18" charset="0"/>
                <a:cs typeface="Times New Roman" pitchFamily="18" charset="0"/>
              </a:rPr>
              <a:t>En 1810, Power y Giralt se convirtió en el primer criollo que representó a Puerto Rico en Europa, en las llamadas Cortes de Cádiz, donde se organizó el Gobierno paralelo al de José Bonaparte.</a:t>
            </a:r>
          </a:p>
          <a:p>
            <a:r>
              <a:rPr lang="es-PR" dirty="0" smtClean="0">
                <a:latin typeface="Times New Roman" pitchFamily="18" charset="0"/>
                <a:cs typeface="Times New Roman" pitchFamily="18" charset="0"/>
              </a:rPr>
              <a:t>Logró la aprobación de la Ley Power en 1811. Esta ley adelantó reformas económicas importantes, como abrir puertos de comercio en Mayagüez, Fajardo, Cabo Rojo, Aguadilla y Ponce.</a:t>
            </a:r>
          </a:p>
          <a:p>
            <a:r>
              <a:rPr lang="es-PR" dirty="0" smtClean="0">
                <a:latin typeface="Times New Roman" pitchFamily="18" charset="0"/>
                <a:cs typeface="Times New Roman" pitchFamily="18" charset="0"/>
              </a:rPr>
              <a:t>En 2013, los restos de este ilustre puertorriqueño fueron trasladados de Cádiz a Puerto Rico, luego de muchos intentos para tratar de ubicarlos e identificarlos.</a:t>
            </a:r>
            <a:endParaRPr lang="es-P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Intendencia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institución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encargaba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fomentar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economía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cuidar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de los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bienes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riquezas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un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territorio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determinado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</TotalTime>
  <Words>1167</Words>
  <Application>Microsoft Office PowerPoint</Application>
  <PresentationFormat>On-screen Show (4:3)</PresentationFormat>
  <Paragraphs>112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Capítulo 10:  Nace la cultura borincana</vt:lpstr>
      <vt:lpstr>Cien años de cambio</vt:lpstr>
      <vt:lpstr>Viene un mariscal reformista</vt:lpstr>
      <vt:lpstr>Último ataque inglés:  Ralph Abercromby</vt:lpstr>
      <vt:lpstr>Puerto Rico y el mundo</vt:lpstr>
      <vt:lpstr>Napoleón Bonaparte</vt:lpstr>
      <vt:lpstr>Nace Haití</vt:lpstr>
      <vt:lpstr>Ramón Power y Giralt</vt:lpstr>
      <vt:lpstr>Intendencia</vt:lpstr>
      <vt:lpstr>Las colonias continentales  consiguen la independencia</vt:lpstr>
      <vt:lpstr>La Real Cédula de Gracia</vt:lpstr>
      <vt:lpstr>Factores que favorecieron la agricultura</vt:lpstr>
      <vt:lpstr>Pueblos que se fundaron</vt:lpstr>
      <vt:lpstr>Esclavos para la caña</vt:lpstr>
      <vt:lpstr>La libreta del jornalero</vt:lpstr>
      <vt:lpstr>Miguel de la Torre</vt:lpstr>
      <vt:lpstr>Los grupos ideológicos</vt:lpstr>
      <vt:lpstr>La cultura se manifiesta</vt:lpstr>
      <vt:lpstr>Los primeros periódicos  de Puerto Rico</vt:lpstr>
      <vt:lpstr>Obras literarias</vt:lpstr>
      <vt:lpstr>Mejoras a la educación</vt:lpstr>
      <vt:lpstr>Slide 22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Wilmer</dc:creator>
  <cp:lastModifiedBy>Froebel Bilingual</cp:lastModifiedBy>
  <cp:revision>29</cp:revision>
  <dcterms:created xsi:type="dcterms:W3CDTF">2014-02-03T12:43:10Z</dcterms:created>
  <dcterms:modified xsi:type="dcterms:W3CDTF">2016-01-25T12:59:23Z</dcterms:modified>
</cp:coreProperties>
</file>