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4" r:id="rId3"/>
    <p:sldId id="291" r:id="rId4"/>
    <p:sldId id="292" r:id="rId5"/>
    <p:sldId id="293" r:id="rId6"/>
    <p:sldId id="294" r:id="rId7"/>
    <p:sldId id="287" r:id="rId8"/>
    <p:sldId id="288" r:id="rId9"/>
    <p:sldId id="295" r:id="rId10"/>
    <p:sldId id="289" r:id="rId11"/>
    <p:sldId id="290" r:id="rId12"/>
    <p:sldId id="285" r:id="rId13"/>
    <p:sldId id="286" r:id="rId14"/>
    <p:sldId id="296" r:id="rId15"/>
    <p:sldId id="297" r:id="rId16"/>
    <p:sldId id="298" r:id="rId17"/>
    <p:sldId id="300" r:id="rId18"/>
    <p:sldId id="301" r:id="rId19"/>
    <p:sldId id="302" r:id="rId20"/>
    <p:sldId id="303" r:id="rId21"/>
    <p:sldId id="30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68" autoAdjust="0"/>
    <p:restoredTop sz="94607" autoAdjust="0"/>
  </p:normalViewPr>
  <p:slideViewPr>
    <p:cSldViewPr>
      <p:cViewPr varScale="1">
        <p:scale>
          <a:sx n="73" d="100"/>
          <a:sy n="73" d="100"/>
        </p:scale>
        <p:origin x="-101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1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ADBEB-0B68-4B2F-BC62-259B4CE3669B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27763-AA45-4DCC-BC79-D26528A9E0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ADBEB-0B68-4B2F-BC62-259B4CE3669B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27763-AA45-4DCC-BC79-D26528A9E0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ADBEB-0B68-4B2F-BC62-259B4CE3669B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27763-AA45-4DCC-BC79-D26528A9E0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ADBEB-0B68-4B2F-BC62-259B4CE3669B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27763-AA45-4DCC-BC79-D26528A9E0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ADBEB-0B68-4B2F-BC62-259B4CE3669B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27763-AA45-4DCC-BC79-D26528A9E0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ADBEB-0B68-4B2F-BC62-259B4CE3669B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27763-AA45-4DCC-BC79-D26528A9E0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ADBEB-0B68-4B2F-BC62-259B4CE3669B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27763-AA45-4DCC-BC79-D26528A9E0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ADBEB-0B68-4B2F-BC62-259B4CE3669B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27763-AA45-4DCC-BC79-D26528A9E0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ADBEB-0B68-4B2F-BC62-259B4CE3669B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27763-AA45-4DCC-BC79-D26528A9E0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ADBEB-0B68-4B2F-BC62-259B4CE3669B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27763-AA45-4DCC-BC79-D26528A9E0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ADBEB-0B68-4B2F-BC62-259B4CE3669B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27763-AA45-4DCC-BC79-D26528A9E0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ADBEB-0B68-4B2F-BC62-259B4CE3669B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27763-AA45-4DCC-BC79-D26528A9E05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HISTORY\9th Grade HISTORY PR\RECURSOS DIGITALES HIST PR\Imágenes\C12\p.196 foto.jpg"/>
          <p:cNvPicPr>
            <a:picLocks noChangeAspect="1" noChangeArrowheads="1"/>
          </p:cNvPicPr>
          <p:nvPr/>
        </p:nvPicPr>
        <p:blipFill>
          <a:blip r:embed="rId2" cstate="print"/>
          <a:srcRect b="21382"/>
          <a:stretch>
            <a:fillRect/>
          </a:stretch>
        </p:blipFill>
        <p:spPr bwMode="auto">
          <a:xfrm>
            <a:off x="2133600" y="2937887"/>
            <a:ext cx="4811713" cy="308191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Capítulo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12: 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nueva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metrópoli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americanizaciٴón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Mejora</a:t>
            </a:r>
            <a:r>
              <a:rPr lang="en-US" dirty="0" smtClean="0"/>
              <a:t> la </a:t>
            </a:r>
            <a:r>
              <a:rPr lang="en-US" dirty="0" err="1" smtClean="0"/>
              <a:t>educación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EEUU le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énfasis</a:t>
            </a:r>
            <a:r>
              <a:rPr lang="en-US" dirty="0" smtClean="0"/>
              <a:t> a la </a:t>
            </a:r>
            <a:r>
              <a:rPr lang="en-US" dirty="0" err="1" smtClean="0"/>
              <a:t>educación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Se </a:t>
            </a:r>
            <a:r>
              <a:rPr lang="en-US" dirty="0" err="1" smtClean="0"/>
              <a:t>construyen</a:t>
            </a:r>
            <a:r>
              <a:rPr lang="en-US" dirty="0" smtClean="0"/>
              <a:t> </a:t>
            </a:r>
            <a:r>
              <a:rPr lang="en-US" dirty="0" err="1" smtClean="0"/>
              <a:t>alrededor</a:t>
            </a:r>
            <a:r>
              <a:rPr lang="en-US" dirty="0" smtClean="0"/>
              <a:t> de 200 </a:t>
            </a:r>
            <a:r>
              <a:rPr lang="en-US" dirty="0" err="1" smtClean="0"/>
              <a:t>escuelas</a:t>
            </a:r>
            <a:r>
              <a:rPr lang="en-US" dirty="0" smtClean="0"/>
              <a:t> en 3 </a:t>
            </a:r>
            <a:r>
              <a:rPr lang="en-US" dirty="0" err="1" smtClean="0"/>
              <a:t>años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Reclutan</a:t>
            </a:r>
            <a:r>
              <a:rPr lang="en-US" dirty="0" smtClean="0"/>
              <a:t> maestros de EEUU.</a:t>
            </a:r>
          </a:p>
          <a:p>
            <a:pPr lvl="1"/>
            <a:r>
              <a:rPr lang="en-US" dirty="0" smtClean="0"/>
              <a:t>Se </a:t>
            </a:r>
            <a:r>
              <a:rPr lang="en-US" dirty="0" err="1" smtClean="0"/>
              <a:t>impuso</a:t>
            </a:r>
            <a:r>
              <a:rPr lang="en-US" dirty="0" smtClean="0"/>
              <a:t> la </a:t>
            </a:r>
            <a:r>
              <a:rPr lang="en-US" dirty="0" err="1" smtClean="0"/>
              <a:t>enseñanza</a:t>
            </a:r>
            <a:r>
              <a:rPr lang="en-US" dirty="0" smtClean="0"/>
              <a:t> del </a:t>
            </a:r>
            <a:r>
              <a:rPr lang="en-US" dirty="0" err="1" smtClean="0"/>
              <a:t>inglés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Cambios</a:t>
            </a:r>
            <a:r>
              <a:rPr lang="en-US" dirty="0" smtClean="0"/>
              <a:t> en la </a:t>
            </a:r>
            <a:r>
              <a:rPr lang="en-US" dirty="0" err="1" smtClean="0"/>
              <a:t>religión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Llega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variedad</a:t>
            </a:r>
            <a:r>
              <a:rPr lang="en-US" dirty="0" smtClean="0"/>
              <a:t> de </a:t>
            </a:r>
            <a:r>
              <a:rPr lang="en-US" dirty="0" err="1" smtClean="0"/>
              <a:t>denominaciones</a:t>
            </a:r>
            <a:r>
              <a:rPr lang="en-US" dirty="0" smtClean="0"/>
              <a:t> </a:t>
            </a:r>
            <a:r>
              <a:rPr lang="en-US" dirty="0" err="1" smtClean="0"/>
              <a:t>religiosas</a:t>
            </a:r>
            <a:r>
              <a:rPr lang="en-US" dirty="0" smtClean="0"/>
              <a:t> </a:t>
            </a:r>
            <a:r>
              <a:rPr lang="en-US" dirty="0" err="1" smtClean="0"/>
              <a:t>además</a:t>
            </a:r>
            <a:r>
              <a:rPr lang="en-US" dirty="0" smtClean="0"/>
              <a:t> del </a:t>
            </a:r>
            <a:r>
              <a:rPr lang="en-US" dirty="0" err="1" smtClean="0"/>
              <a:t>catolicismo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Se </a:t>
            </a:r>
            <a:r>
              <a:rPr lang="en-US" dirty="0" err="1" smtClean="0"/>
              <a:t>fomentan</a:t>
            </a:r>
            <a:r>
              <a:rPr lang="en-US" dirty="0" smtClean="0"/>
              <a:t> los </a:t>
            </a:r>
            <a:r>
              <a:rPr lang="en-US" dirty="0" err="1" smtClean="0"/>
              <a:t>valores</a:t>
            </a:r>
            <a:r>
              <a:rPr lang="en-US" dirty="0" smtClean="0"/>
              <a:t> y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formas</a:t>
            </a:r>
            <a:r>
              <a:rPr lang="en-US" dirty="0" smtClean="0"/>
              <a:t> de </a:t>
            </a:r>
            <a:r>
              <a:rPr lang="en-US" dirty="0" err="1" smtClean="0"/>
              <a:t>pensamiento</a:t>
            </a:r>
            <a:r>
              <a:rPr lang="en-US" dirty="0" smtClean="0"/>
              <a:t> </a:t>
            </a:r>
            <a:r>
              <a:rPr lang="en-US" dirty="0" err="1" smtClean="0"/>
              <a:t>estadounidense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Del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gobierno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militar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al civil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Ley</a:t>
            </a:r>
            <a:r>
              <a:rPr lang="en-US" dirty="0" smtClean="0"/>
              <a:t> Foraker- </a:t>
            </a:r>
            <a:r>
              <a:rPr lang="en-US" dirty="0" err="1" smtClean="0"/>
              <a:t>ley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estableció</a:t>
            </a:r>
            <a:r>
              <a:rPr lang="en-US" dirty="0" smtClean="0"/>
              <a:t> un </a:t>
            </a:r>
            <a:r>
              <a:rPr lang="en-US" dirty="0" err="1" smtClean="0"/>
              <a:t>gobierno</a:t>
            </a:r>
            <a:r>
              <a:rPr lang="en-US" dirty="0" smtClean="0"/>
              <a:t> civil </a:t>
            </a:r>
            <a:r>
              <a:rPr lang="en-US" dirty="0" err="1" smtClean="0"/>
              <a:t>dividiendo</a:t>
            </a:r>
            <a:r>
              <a:rPr lang="en-US" dirty="0" smtClean="0"/>
              <a:t> la </a:t>
            </a:r>
            <a:r>
              <a:rPr lang="en-US" dirty="0" err="1" smtClean="0"/>
              <a:t>administración</a:t>
            </a:r>
            <a:r>
              <a:rPr lang="en-US" dirty="0" smtClean="0"/>
              <a:t> de la Isla en </a:t>
            </a:r>
            <a:r>
              <a:rPr lang="en-US" dirty="0" err="1" smtClean="0"/>
              <a:t>tres</a:t>
            </a:r>
            <a:r>
              <a:rPr lang="en-US" dirty="0" smtClean="0"/>
              <a:t> </a:t>
            </a:r>
            <a:r>
              <a:rPr lang="en-US" dirty="0" err="1" smtClean="0"/>
              <a:t>ramas</a:t>
            </a:r>
            <a:endParaRPr lang="en-US" dirty="0" smtClean="0"/>
          </a:p>
          <a:p>
            <a:pPr lvl="1"/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Ejecutiva</a:t>
            </a:r>
            <a:r>
              <a:rPr lang="en-US" dirty="0" smtClean="0"/>
              <a:t> </a:t>
            </a:r>
            <a:r>
              <a:rPr lang="en-US" dirty="0" err="1" smtClean="0"/>
              <a:t>gobernador</a:t>
            </a:r>
            <a:r>
              <a:rPr lang="en-US" dirty="0" smtClean="0"/>
              <a:t> </a:t>
            </a:r>
            <a:r>
              <a:rPr lang="en-US" dirty="0" err="1" smtClean="0"/>
              <a:t>norteamericano</a:t>
            </a:r>
            <a:r>
              <a:rPr lang="en-US" dirty="0" smtClean="0"/>
              <a:t> </a:t>
            </a:r>
            <a:r>
              <a:rPr lang="en-US" dirty="0" err="1" smtClean="0"/>
              <a:t>nombrado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el </a:t>
            </a:r>
            <a:r>
              <a:rPr lang="en-US" dirty="0" err="1" smtClean="0"/>
              <a:t>presidente</a:t>
            </a:r>
            <a:r>
              <a:rPr lang="en-US" dirty="0" smtClean="0"/>
              <a:t> de EEUU. </a:t>
            </a:r>
            <a:r>
              <a:rPr lang="en-US" dirty="0" err="1" smtClean="0"/>
              <a:t>Gabinete</a:t>
            </a:r>
            <a:r>
              <a:rPr lang="en-US" dirty="0" smtClean="0"/>
              <a:t> de </a:t>
            </a:r>
            <a:r>
              <a:rPr lang="en-US" dirty="0" err="1" smtClean="0"/>
              <a:t>secretarios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dirigían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dependencias</a:t>
            </a:r>
            <a:r>
              <a:rPr lang="en-US" dirty="0" smtClean="0"/>
              <a:t> </a:t>
            </a:r>
            <a:r>
              <a:rPr lang="en-US" dirty="0" err="1" smtClean="0"/>
              <a:t>gubernamentales</a:t>
            </a:r>
            <a:r>
              <a:rPr lang="en-US" dirty="0" smtClean="0"/>
              <a:t>. </a:t>
            </a:r>
          </a:p>
          <a:p>
            <a:pPr lvl="1"/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Legislativa</a:t>
            </a:r>
            <a:r>
              <a:rPr lang="en-US" dirty="0" smtClean="0"/>
              <a:t> </a:t>
            </a:r>
            <a:r>
              <a:rPr lang="en-US" dirty="0" err="1" smtClean="0"/>
              <a:t>Cámara</a:t>
            </a:r>
            <a:r>
              <a:rPr lang="en-US" dirty="0" smtClean="0"/>
              <a:t> de </a:t>
            </a:r>
            <a:r>
              <a:rPr lang="en-US" dirty="0" err="1" smtClean="0"/>
              <a:t>Delegados</a:t>
            </a:r>
            <a:r>
              <a:rPr lang="en-US" dirty="0" smtClean="0"/>
              <a:t> con 35 </a:t>
            </a:r>
            <a:r>
              <a:rPr lang="en-US" dirty="0" err="1" smtClean="0"/>
              <a:t>miembros</a:t>
            </a:r>
            <a:r>
              <a:rPr lang="en-US" dirty="0" smtClean="0"/>
              <a:t> </a:t>
            </a:r>
            <a:r>
              <a:rPr lang="en-US" dirty="0" err="1" smtClean="0"/>
              <a:t>electos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los </a:t>
            </a:r>
            <a:r>
              <a:rPr lang="en-US" dirty="0" err="1" smtClean="0"/>
              <a:t>Pricans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un </a:t>
            </a:r>
            <a:r>
              <a:rPr lang="en-US" dirty="0" err="1" smtClean="0"/>
              <a:t>término</a:t>
            </a:r>
            <a:r>
              <a:rPr lang="en-US" dirty="0" smtClean="0"/>
              <a:t> de 2 </a:t>
            </a:r>
            <a:r>
              <a:rPr lang="en-US" dirty="0" err="1" smtClean="0"/>
              <a:t>años</a:t>
            </a:r>
            <a:r>
              <a:rPr lang="en-US" dirty="0" smtClean="0"/>
              <a:t>. Se </a:t>
            </a:r>
            <a:r>
              <a:rPr lang="en-US" dirty="0" err="1" smtClean="0"/>
              <a:t>hacían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leyes</a:t>
            </a:r>
            <a:r>
              <a:rPr lang="en-US" dirty="0" smtClean="0"/>
              <a:t>.</a:t>
            </a:r>
          </a:p>
          <a:p>
            <a:pPr lvl="1"/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Judicial </a:t>
            </a:r>
            <a:r>
              <a:rPr lang="en-US" dirty="0" err="1" smtClean="0"/>
              <a:t>Compuesto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un Tribunal </a:t>
            </a:r>
            <a:r>
              <a:rPr lang="en-US" dirty="0" err="1" smtClean="0"/>
              <a:t>Supremo</a:t>
            </a:r>
            <a:r>
              <a:rPr lang="en-US" dirty="0" smtClean="0"/>
              <a:t> y 5 </a:t>
            </a:r>
            <a:r>
              <a:rPr lang="en-US" dirty="0" err="1" smtClean="0"/>
              <a:t>Tribunales</a:t>
            </a:r>
            <a:r>
              <a:rPr lang="en-US" dirty="0" smtClean="0"/>
              <a:t> de Distrito. </a:t>
            </a:r>
            <a:r>
              <a:rPr lang="en-US" dirty="0" err="1" smtClean="0"/>
              <a:t>Jueces</a:t>
            </a:r>
            <a:r>
              <a:rPr lang="en-US" dirty="0" smtClean="0"/>
              <a:t> se </a:t>
            </a:r>
            <a:r>
              <a:rPr lang="en-US" dirty="0" err="1" smtClean="0"/>
              <a:t>nombraban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el </a:t>
            </a:r>
            <a:r>
              <a:rPr lang="en-US" dirty="0" err="1" smtClean="0"/>
              <a:t>presidente</a:t>
            </a:r>
            <a:r>
              <a:rPr lang="en-US" dirty="0" smtClean="0"/>
              <a:t> de EEUU. Se </a:t>
            </a:r>
            <a:r>
              <a:rPr lang="en-US" dirty="0" err="1" smtClean="0"/>
              <a:t>organiza</a:t>
            </a:r>
            <a:r>
              <a:rPr lang="en-US" dirty="0" smtClean="0"/>
              <a:t> un Tribunal Federal.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229600" cy="1143000"/>
          </a:xfrm>
        </p:spPr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ciudadanía</a:t>
            </a:r>
            <a:r>
              <a:rPr lang="en-US" dirty="0" smtClean="0"/>
              <a:t> </a:t>
            </a:r>
            <a:r>
              <a:rPr lang="en-US" dirty="0" err="1" smtClean="0"/>
              <a:t>puertorriqueña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 le </a:t>
            </a:r>
            <a:r>
              <a:rPr lang="en-US" dirty="0" err="1" smtClean="0"/>
              <a:t>otorga</a:t>
            </a:r>
            <a:r>
              <a:rPr lang="en-US" dirty="0" smtClean="0"/>
              <a:t> a los </a:t>
            </a:r>
            <a:r>
              <a:rPr lang="en-US" dirty="0" err="1" smtClean="0"/>
              <a:t>puertorriqeños</a:t>
            </a:r>
            <a:r>
              <a:rPr lang="en-US" dirty="0" smtClean="0"/>
              <a:t> “</a:t>
            </a:r>
            <a:r>
              <a:rPr lang="en-US" dirty="0" err="1" smtClean="0"/>
              <a:t>ciudadanía</a:t>
            </a:r>
            <a:r>
              <a:rPr lang="en-US" dirty="0" smtClean="0"/>
              <a:t> </a:t>
            </a:r>
            <a:r>
              <a:rPr lang="en-US" dirty="0" err="1" smtClean="0"/>
              <a:t>puertorriqueña</a:t>
            </a:r>
            <a:r>
              <a:rPr lang="en-US" dirty="0" smtClean="0"/>
              <a:t>” </a:t>
            </a:r>
            <a:r>
              <a:rPr lang="en-US" dirty="0" err="1" smtClean="0"/>
              <a:t>bajo</a:t>
            </a:r>
            <a:r>
              <a:rPr lang="en-US" dirty="0" smtClean="0"/>
              <a:t> la </a:t>
            </a:r>
            <a:r>
              <a:rPr lang="en-US" dirty="0" err="1" smtClean="0"/>
              <a:t>protección</a:t>
            </a:r>
            <a:r>
              <a:rPr lang="en-US" dirty="0" smtClean="0"/>
              <a:t> del </a:t>
            </a:r>
            <a:r>
              <a:rPr lang="en-US" dirty="0" err="1" smtClean="0"/>
              <a:t>Gobierno</a:t>
            </a:r>
            <a:r>
              <a:rPr lang="en-US" dirty="0" smtClean="0"/>
              <a:t> </a:t>
            </a:r>
            <a:r>
              <a:rPr lang="en-US" dirty="0" err="1" smtClean="0"/>
              <a:t>estadounidense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Ley</a:t>
            </a:r>
            <a:r>
              <a:rPr lang="en-US" dirty="0" smtClean="0"/>
              <a:t> de </a:t>
            </a:r>
            <a:r>
              <a:rPr lang="en-US" dirty="0" err="1" smtClean="0"/>
              <a:t>Cabotaje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ley</a:t>
            </a:r>
            <a:r>
              <a:rPr lang="en-US" dirty="0" smtClean="0"/>
              <a:t> </a:t>
            </a:r>
            <a:r>
              <a:rPr lang="en-US" dirty="0" err="1" smtClean="0"/>
              <a:t>obliga</a:t>
            </a:r>
            <a:r>
              <a:rPr lang="en-US" dirty="0" smtClean="0"/>
              <a:t> a </a:t>
            </a:r>
            <a:r>
              <a:rPr lang="en-US" dirty="0" err="1" smtClean="0"/>
              <a:t>que</a:t>
            </a:r>
            <a:r>
              <a:rPr lang="en-US" dirty="0" smtClean="0"/>
              <a:t> la </a:t>
            </a:r>
            <a:r>
              <a:rPr lang="en-US" dirty="0" err="1" smtClean="0"/>
              <a:t>importación</a:t>
            </a:r>
            <a:r>
              <a:rPr lang="en-US" dirty="0" smtClean="0"/>
              <a:t> de </a:t>
            </a:r>
            <a:r>
              <a:rPr lang="en-US" dirty="0" err="1" smtClean="0"/>
              <a:t>productos</a:t>
            </a:r>
            <a:r>
              <a:rPr lang="en-US" dirty="0" smtClean="0"/>
              <a:t> y la </a:t>
            </a:r>
            <a:r>
              <a:rPr lang="en-US" dirty="0" err="1" smtClean="0"/>
              <a:t>exportación</a:t>
            </a:r>
            <a:r>
              <a:rPr lang="en-US" dirty="0" smtClean="0"/>
              <a:t> se </a:t>
            </a:r>
            <a:r>
              <a:rPr lang="en-US" dirty="0" err="1" smtClean="0"/>
              <a:t>realicen</a:t>
            </a:r>
            <a:r>
              <a:rPr lang="en-US" dirty="0" smtClean="0"/>
              <a:t> en </a:t>
            </a:r>
            <a:r>
              <a:rPr lang="en-US" dirty="0" err="1" smtClean="0"/>
              <a:t>barcos</a:t>
            </a:r>
            <a:r>
              <a:rPr lang="en-US" dirty="0" smtClean="0"/>
              <a:t> </a:t>
            </a:r>
            <a:r>
              <a:rPr lang="en-US" dirty="0" err="1" smtClean="0"/>
              <a:t>estadounidenses</a:t>
            </a:r>
            <a:r>
              <a:rPr lang="en-US" dirty="0" smtClean="0"/>
              <a:t> de la Marina </a:t>
            </a:r>
            <a:r>
              <a:rPr lang="en-US" dirty="0" err="1" smtClean="0"/>
              <a:t>mercante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Esto</a:t>
            </a:r>
            <a:r>
              <a:rPr lang="en-US" dirty="0" smtClean="0"/>
              <a:t> reduce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posibilidades</a:t>
            </a:r>
            <a:r>
              <a:rPr lang="en-US" dirty="0" smtClean="0"/>
              <a:t> de </a:t>
            </a:r>
            <a:r>
              <a:rPr lang="en-US" dirty="0" err="1" smtClean="0"/>
              <a:t>ampliar</a:t>
            </a:r>
            <a:r>
              <a:rPr lang="en-US" dirty="0" smtClean="0"/>
              <a:t> el </a:t>
            </a:r>
            <a:r>
              <a:rPr lang="en-US" dirty="0" err="1" smtClean="0"/>
              <a:t>mercadop</a:t>
            </a:r>
            <a:r>
              <a:rPr lang="en-US" dirty="0" smtClean="0"/>
              <a:t> de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exportaciones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Sigue</a:t>
            </a:r>
            <a:r>
              <a:rPr lang="en-US" dirty="0" smtClean="0"/>
              <a:t> </a:t>
            </a:r>
            <a:r>
              <a:rPr lang="en-US" dirty="0" err="1" smtClean="0"/>
              <a:t>vigente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Casos</a:t>
            </a:r>
            <a:r>
              <a:rPr lang="en-US" dirty="0" smtClean="0"/>
              <a:t> </a:t>
            </a:r>
            <a:r>
              <a:rPr lang="en-US" dirty="0" err="1" smtClean="0"/>
              <a:t>Insulares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Tribunal </a:t>
            </a:r>
            <a:r>
              <a:rPr lang="en-US" dirty="0" err="1" smtClean="0"/>
              <a:t>Supremo</a:t>
            </a:r>
            <a:r>
              <a:rPr lang="en-US" dirty="0" smtClean="0"/>
              <a:t> de EEUU </a:t>
            </a:r>
            <a:r>
              <a:rPr lang="en-US" dirty="0" err="1" smtClean="0"/>
              <a:t>emitió</a:t>
            </a:r>
            <a:r>
              <a:rPr lang="en-US" dirty="0" smtClean="0"/>
              <a:t> entre 1901-05.</a:t>
            </a:r>
          </a:p>
          <a:p>
            <a:r>
              <a:rPr lang="en-US" dirty="0" err="1" smtClean="0"/>
              <a:t>Dictamina</a:t>
            </a:r>
            <a:r>
              <a:rPr lang="en-US" dirty="0" smtClean="0"/>
              <a:t> de P.R. le </a:t>
            </a:r>
            <a:r>
              <a:rPr lang="en-US" dirty="0" err="1" smtClean="0"/>
              <a:t>pertence</a:t>
            </a:r>
            <a:r>
              <a:rPr lang="en-US" dirty="0" smtClean="0"/>
              <a:t> a EEUU, </a:t>
            </a:r>
            <a:r>
              <a:rPr lang="en-US" dirty="0" err="1" smtClean="0"/>
              <a:t>pero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no </a:t>
            </a:r>
            <a:r>
              <a:rPr lang="en-US" dirty="0" err="1" smtClean="0"/>
              <a:t>es</a:t>
            </a:r>
            <a:r>
              <a:rPr lang="en-US" dirty="0" smtClean="0"/>
              <a:t> parte de </a:t>
            </a:r>
            <a:r>
              <a:rPr lang="en-US" dirty="0" err="1" smtClean="0"/>
              <a:t>este</a:t>
            </a:r>
            <a:r>
              <a:rPr lang="en-US" dirty="0" smtClean="0"/>
              <a:t>, </a:t>
            </a:r>
            <a:r>
              <a:rPr lang="en-US" dirty="0" err="1" smtClean="0"/>
              <a:t>ya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la </a:t>
            </a:r>
            <a:r>
              <a:rPr lang="en-US" dirty="0" err="1" smtClean="0"/>
              <a:t>Ley</a:t>
            </a:r>
            <a:r>
              <a:rPr lang="en-US" dirty="0" smtClean="0"/>
              <a:t> Foraker no lo </a:t>
            </a:r>
            <a:r>
              <a:rPr lang="en-US" dirty="0" err="1" smtClean="0"/>
              <a:t>incorporó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estado</a:t>
            </a:r>
            <a:r>
              <a:rPr lang="en-US" dirty="0" smtClean="0"/>
              <a:t> </a:t>
            </a:r>
            <a:r>
              <a:rPr lang="en-US" dirty="0" err="1" smtClean="0"/>
              <a:t>ni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territorio</a:t>
            </a:r>
            <a:r>
              <a:rPr lang="en-US" dirty="0" smtClean="0"/>
              <a:t>.</a:t>
            </a:r>
          </a:p>
          <a:p>
            <a:r>
              <a:rPr lang="en-US" dirty="0" smtClean="0"/>
              <a:t>Al ser </a:t>
            </a:r>
            <a:r>
              <a:rPr lang="en-US" dirty="0" err="1" smtClean="0"/>
              <a:t>territorio</a:t>
            </a:r>
            <a:r>
              <a:rPr lang="en-US" dirty="0" smtClean="0"/>
              <a:t> no </a:t>
            </a:r>
            <a:r>
              <a:rPr lang="en-US" dirty="0" err="1" smtClean="0"/>
              <a:t>incorporado</a:t>
            </a:r>
            <a:r>
              <a:rPr lang="en-US" dirty="0" smtClean="0"/>
              <a:t>, el </a:t>
            </a:r>
            <a:r>
              <a:rPr lang="en-US" dirty="0" err="1" smtClean="0"/>
              <a:t>Congreso</a:t>
            </a:r>
            <a:r>
              <a:rPr lang="en-US" dirty="0" smtClean="0"/>
              <a:t> de EEUU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continuar</a:t>
            </a:r>
            <a:r>
              <a:rPr lang="en-US" dirty="0" smtClean="0"/>
              <a:t> </a:t>
            </a:r>
            <a:r>
              <a:rPr lang="en-US" dirty="0" err="1" smtClean="0"/>
              <a:t>tomando</a:t>
            </a:r>
            <a:r>
              <a:rPr lang="en-US" dirty="0" smtClean="0"/>
              <a:t> </a:t>
            </a:r>
            <a:r>
              <a:rPr lang="en-US" dirty="0" err="1" smtClean="0"/>
              <a:t>decisiones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la Isla y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habitantes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partidos</a:t>
            </a:r>
            <a:r>
              <a:rPr lang="en-US" dirty="0" smtClean="0"/>
              <a:t> de Puerto Rico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09600" y="1219200"/>
          <a:ext cx="8001000" cy="5593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2667000"/>
                <a:gridCol w="2667000"/>
              </a:tblGrid>
              <a:tr h="66309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Partido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Fundador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Ideología</a:t>
                      </a:r>
                      <a:endParaRPr lang="en-US" sz="2800" dirty="0"/>
                    </a:p>
                  </a:txBody>
                  <a:tcPr/>
                </a:tc>
              </a:tr>
              <a:tr h="15467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/>
                        <a:t>Partido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Republicano</a:t>
                      </a:r>
                      <a:r>
                        <a:rPr lang="en-US" sz="2400" dirty="0" smtClean="0"/>
                        <a:t> de Puerto Rico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José </a:t>
                      </a:r>
                      <a:r>
                        <a:rPr lang="en-US" sz="2400" dirty="0" err="1" smtClean="0"/>
                        <a:t>Celso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Barbosa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Convertir</a:t>
                      </a:r>
                      <a:r>
                        <a:rPr lang="en-US" sz="2400" dirty="0" smtClean="0"/>
                        <a:t> la Isla en un </a:t>
                      </a:r>
                      <a:r>
                        <a:rPr lang="en-US" sz="2400" dirty="0" err="1" smtClean="0"/>
                        <a:t>estado</a:t>
                      </a:r>
                      <a:r>
                        <a:rPr lang="en-US" sz="2400" dirty="0" smtClean="0"/>
                        <a:t> de la </a:t>
                      </a:r>
                      <a:r>
                        <a:rPr lang="en-US" sz="2400" dirty="0" err="1" smtClean="0"/>
                        <a:t>metropoli</a:t>
                      </a:r>
                      <a:r>
                        <a:rPr lang="en-US" sz="2400" dirty="0" smtClean="0"/>
                        <a:t>.</a:t>
                      </a:r>
                      <a:endParaRPr lang="en-US" sz="2400" dirty="0"/>
                    </a:p>
                  </a:txBody>
                  <a:tcPr/>
                </a:tc>
              </a:tr>
              <a:tr h="663091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Partido</a:t>
                      </a:r>
                      <a:r>
                        <a:rPr lang="en-US" sz="2400" dirty="0" smtClean="0"/>
                        <a:t> Federal Americano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Luis </a:t>
                      </a:r>
                      <a:r>
                        <a:rPr lang="en-US" sz="2400" dirty="0" err="1" smtClean="0"/>
                        <a:t>Muñoz</a:t>
                      </a:r>
                      <a:r>
                        <a:rPr lang="en-US" sz="2400" baseline="0" dirty="0" smtClean="0"/>
                        <a:t> Rivera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Estadidad</a:t>
                      </a:r>
                      <a:r>
                        <a:rPr lang="en-US" sz="2400" dirty="0" smtClean="0"/>
                        <a:t> y </a:t>
                      </a:r>
                      <a:r>
                        <a:rPr lang="en-US" sz="2400" dirty="0" err="1" smtClean="0"/>
                        <a:t>enmendar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Ley</a:t>
                      </a:r>
                      <a:r>
                        <a:rPr lang="en-US" sz="2400" dirty="0" smtClean="0"/>
                        <a:t> Foraker.</a:t>
                      </a:r>
                      <a:endParaRPr lang="en-US" sz="2400" dirty="0"/>
                    </a:p>
                  </a:txBody>
                  <a:tcPr/>
                </a:tc>
              </a:tr>
              <a:tr h="663091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Partido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Obrero</a:t>
                      </a:r>
                      <a:r>
                        <a:rPr lang="en-US" sz="2400" dirty="0" smtClean="0"/>
                        <a:t> Socialista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Santiago Iglesias </a:t>
                      </a:r>
                      <a:r>
                        <a:rPr lang="en-US" sz="2000" b="1" dirty="0" err="1" smtClean="0"/>
                        <a:t>Pantín</a:t>
                      </a:r>
                      <a:endParaRPr lang="en-US" sz="2000" b="1" dirty="0" smtClean="0"/>
                    </a:p>
                    <a:p>
                      <a:r>
                        <a:rPr lang="en-US" sz="2000" b="1" dirty="0" smtClean="0"/>
                        <a:t>Ramón Romero Rosas</a:t>
                      </a:r>
                    </a:p>
                    <a:p>
                      <a:r>
                        <a:rPr lang="en-US" sz="2000" b="1" dirty="0" smtClean="0"/>
                        <a:t>José </a:t>
                      </a:r>
                      <a:r>
                        <a:rPr lang="en-US" sz="2000" b="1" dirty="0" err="1" smtClean="0"/>
                        <a:t>Ferrer</a:t>
                      </a:r>
                      <a:r>
                        <a:rPr lang="en-US" sz="2000" b="1" dirty="0" smtClean="0"/>
                        <a:t> y </a:t>
                      </a:r>
                      <a:r>
                        <a:rPr lang="en-US" sz="2000" b="1" dirty="0" err="1" smtClean="0"/>
                        <a:t>Ferrer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Estadidad</a:t>
                      </a:r>
                      <a:r>
                        <a:rPr lang="en-US" sz="2400" baseline="0" dirty="0" smtClean="0"/>
                        <a:t> con </a:t>
                      </a:r>
                      <a:r>
                        <a:rPr lang="en-US" sz="2400" baseline="0" dirty="0" err="1" smtClean="0"/>
                        <a:t>derechos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para</a:t>
                      </a:r>
                      <a:r>
                        <a:rPr lang="en-US" sz="2400" baseline="0" dirty="0" smtClean="0"/>
                        <a:t> los </a:t>
                      </a:r>
                      <a:r>
                        <a:rPr lang="en-US" sz="2400" baseline="0" dirty="0" err="1" smtClean="0"/>
                        <a:t>trabajadores</a:t>
                      </a:r>
                      <a:r>
                        <a:rPr lang="en-US" sz="2400" baseline="0" dirty="0" smtClean="0"/>
                        <a:t>.</a:t>
                      </a:r>
                      <a:endParaRPr lang="en-US" sz="2400" dirty="0"/>
                    </a:p>
                  </a:txBody>
                  <a:tcPr/>
                </a:tc>
              </a:tr>
              <a:tr h="663091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Partido</a:t>
                      </a:r>
                      <a:r>
                        <a:rPr lang="en-US" sz="2400" dirty="0" smtClean="0"/>
                        <a:t> de la </a:t>
                      </a:r>
                      <a:r>
                        <a:rPr lang="en-US" sz="2400" dirty="0" err="1" smtClean="0"/>
                        <a:t>Independencia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Luis </a:t>
                      </a:r>
                      <a:r>
                        <a:rPr lang="en-US" sz="2000" dirty="0" err="1" smtClean="0"/>
                        <a:t>Llorens</a:t>
                      </a:r>
                      <a:r>
                        <a:rPr lang="en-US" sz="2000" dirty="0" smtClean="0"/>
                        <a:t> Torres y </a:t>
                      </a:r>
                      <a:r>
                        <a:rPr lang="en-US" sz="2000" dirty="0" err="1" smtClean="0"/>
                        <a:t>Rosendo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Matienzo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Cintrón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Independencia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Partido</a:t>
            </a:r>
            <a:r>
              <a:rPr lang="en-US" dirty="0" smtClean="0"/>
              <a:t> Unión de Puerto Rico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 principal </a:t>
            </a:r>
            <a:r>
              <a:rPr lang="en-US" dirty="0" err="1" smtClean="0"/>
              <a:t>objetivo</a:t>
            </a:r>
            <a:r>
              <a:rPr lang="en-US" dirty="0" smtClean="0"/>
              <a:t> de los </a:t>
            </a:r>
            <a:r>
              <a:rPr lang="en-US" dirty="0" err="1" smtClean="0"/>
              <a:t>unionistas</a:t>
            </a:r>
            <a:r>
              <a:rPr lang="en-US" dirty="0" smtClean="0"/>
              <a:t> era </a:t>
            </a:r>
            <a:r>
              <a:rPr lang="en-US" dirty="0" err="1" smtClean="0"/>
              <a:t>enmendar</a:t>
            </a:r>
            <a:r>
              <a:rPr lang="en-US" dirty="0" smtClean="0"/>
              <a:t> la </a:t>
            </a:r>
            <a:r>
              <a:rPr lang="en-US" dirty="0" err="1" smtClean="0"/>
              <a:t>Ley</a:t>
            </a:r>
            <a:r>
              <a:rPr lang="en-US" dirty="0" smtClean="0"/>
              <a:t> Foraker, </a:t>
            </a:r>
            <a:r>
              <a:rPr lang="en-US" dirty="0" err="1" smtClean="0"/>
              <a:t>pues</a:t>
            </a:r>
            <a:r>
              <a:rPr lang="en-US" dirty="0" smtClean="0"/>
              <a:t> la </a:t>
            </a:r>
            <a:r>
              <a:rPr lang="en-US" dirty="0" err="1" smtClean="0"/>
              <a:t>consideraban</a:t>
            </a:r>
            <a:r>
              <a:rPr lang="en-US" dirty="0" smtClean="0"/>
              <a:t> </a:t>
            </a:r>
            <a:r>
              <a:rPr lang="en-US" u="sng" dirty="0" err="1" smtClean="0"/>
              <a:t>antidemocrática</a:t>
            </a:r>
            <a:r>
              <a:rPr lang="en-US" u="sng" dirty="0" smtClean="0"/>
              <a:t>.</a:t>
            </a:r>
            <a:endParaRPr lang="en-US" u="sng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Luis </a:t>
            </a:r>
            <a:r>
              <a:rPr lang="en-US" dirty="0" err="1" smtClean="0"/>
              <a:t>Llorens</a:t>
            </a:r>
            <a:r>
              <a:rPr lang="en-US" dirty="0" smtClean="0"/>
              <a:t> Torres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7244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Legislador</a:t>
            </a:r>
            <a:r>
              <a:rPr lang="en-US" dirty="0" smtClean="0"/>
              <a:t> </a:t>
            </a:r>
            <a:r>
              <a:rPr lang="en-US" dirty="0" err="1" smtClean="0"/>
              <a:t>unionista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propuso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la </a:t>
            </a:r>
            <a:r>
              <a:rPr lang="en-US" dirty="0" err="1" smtClean="0"/>
              <a:t>Cámara</a:t>
            </a:r>
            <a:r>
              <a:rPr lang="en-US" dirty="0" smtClean="0"/>
              <a:t> de </a:t>
            </a:r>
            <a:r>
              <a:rPr lang="en-US" dirty="0" err="1" smtClean="0"/>
              <a:t>Delegados</a:t>
            </a:r>
            <a:r>
              <a:rPr lang="en-US" dirty="0" smtClean="0"/>
              <a:t> no </a:t>
            </a:r>
            <a:r>
              <a:rPr lang="en-US" dirty="0" err="1" smtClean="0"/>
              <a:t>aprobara</a:t>
            </a:r>
            <a:r>
              <a:rPr lang="en-US" dirty="0" smtClean="0"/>
              <a:t> el </a:t>
            </a:r>
            <a:r>
              <a:rPr lang="en-US" dirty="0" err="1" smtClean="0"/>
              <a:t>presupuesto</a:t>
            </a:r>
            <a:r>
              <a:rPr lang="en-US" dirty="0" smtClean="0"/>
              <a:t> de </a:t>
            </a:r>
            <a:r>
              <a:rPr lang="en-US" dirty="0" err="1" smtClean="0"/>
              <a:t>ese</a:t>
            </a:r>
            <a:r>
              <a:rPr lang="en-US" dirty="0" smtClean="0"/>
              <a:t> </a:t>
            </a:r>
            <a:r>
              <a:rPr lang="en-US" dirty="0" err="1" smtClean="0"/>
              <a:t>año</a:t>
            </a:r>
            <a:r>
              <a:rPr lang="en-US" dirty="0" smtClean="0"/>
              <a:t>. </a:t>
            </a:r>
            <a:r>
              <a:rPr lang="en-US" dirty="0" err="1" smtClean="0"/>
              <a:t>Esto</a:t>
            </a:r>
            <a:r>
              <a:rPr lang="en-US" dirty="0" smtClean="0"/>
              <a:t> </a:t>
            </a:r>
            <a:r>
              <a:rPr lang="en-US" dirty="0" err="1" smtClean="0"/>
              <a:t>ocasionó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se </a:t>
            </a:r>
            <a:r>
              <a:rPr lang="en-US" dirty="0" err="1" smtClean="0"/>
              <a:t>paralizara</a:t>
            </a:r>
            <a:r>
              <a:rPr lang="en-US" dirty="0" smtClean="0"/>
              <a:t> el </a:t>
            </a:r>
            <a:r>
              <a:rPr lang="en-US" dirty="0" err="1" smtClean="0"/>
              <a:t>G</a:t>
            </a:r>
            <a:r>
              <a:rPr lang="en-US" dirty="0" err="1" smtClean="0"/>
              <a:t>obierno</a:t>
            </a:r>
            <a:r>
              <a:rPr lang="en-US" dirty="0" smtClean="0"/>
              <a:t> de la Isla.</a:t>
            </a:r>
          </a:p>
          <a:p>
            <a:r>
              <a:rPr lang="en-US" dirty="0" smtClean="0"/>
              <a:t>El </a:t>
            </a:r>
            <a:r>
              <a:rPr lang="en-US" dirty="0" err="1" smtClean="0"/>
              <a:t>presidente</a:t>
            </a:r>
            <a:r>
              <a:rPr lang="en-US" dirty="0" smtClean="0"/>
              <a:t> de EEUU </a:t>
            </a:r>
            <a:r>
              <a:rPr lang="en-US" b="1" dirty="0" smtClean="0"/>
              <a:t>William H. Taft </a:t>
            </a:r>
            <a:r>
              <a:rPr lang="en-US" dirty="0" err="1" smtClean="0"/>
              <a:t>consideró</a:t>
            </a:r>
            <a:r>
              <a:rPr lang="en-US" dirty="0" smtClean="0"/>
              <a:t> </a:t>
            </a:r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acción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confirmación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la </a:t>
            </a:r>
            <a:r>
              <a:rPr lang="en-US" dirty="0" err="1" smtClean="0"/>
              <a:t>incapacidad</a:t>
            </a:r>
            <a:r>
              <a:rPr lang="en-US" dirty="0" smtClean="0"/>
              <a:t> de los </a:t>
            </a:r>
            <a:r>
              <a:rPr lang="en-US" dirty="0" err="1" smtClean="0"/>
              <a:t>puertorriqueños</a:t>
            </a:r>
            <a:r>
              <a:rPr lang="en-US" dirty="0" smtClean="0"/>
              <a:t>  </a:t>
            </a:r>
            <a:r>
              <a:rPr lang="en-US" dirty="0" err="1" smtClean="0"/>
              <a:t>para</a:t>
            </a:r>
            <a:r>
              <a:rPr lang="en-US" dirty="0" smtClean="0"/>
              <a:t> el </a:t>
            </a:r>
            <a:r>
              <a:rPr lang="en-US" dirty="0" err="1" smtClean="0"/>
              <a:t>gobierno</a:t>
            </a:r>
            <a:r>
              <a:rPr lang="en-US" dirty="0" smtClean="0"/>
              <a:t> </a:t>
            </a:r>
            <a:r>
              <a:rPr lang="en-US" dirty="0" err="1" smtClean="0"/>
              <a:t>propio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6" name="Picture 2" descr="http://autografo.tv/wp-content/uploads/2013/09/llorens1-960x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600200"/>
            <a:ext cx="3238500" cy="37433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trabajadores</a:t>
            </a:r>
            <a:r>
              <a:rPr lang="en-US" dirty="0" smtClean="0"/>
              <a:t> se </a:t>
            </a:r>
            <a:r>
              <a:rPr lang="en-US" dirty="0" err="1" smtClean="0"/>
              <a:t>organizan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EEUU </a:t>
            </a:r>
            <a:r>
              <a:rPr lang="en-US" dirty="0" err="1" smtClean="0"/>
              <a:t>permitió</a:t>
            </a:r>
            <a:r>
              <a:rPr lang="en-US" dirty="0" smtClean="0"/>
              <a:t> la </a:t>
            </a:r>
            <a:r>
              <a:rPr lang="en-US" dirty="0" err="1" smtClean="0"/>
              <a:t>creación</a:t>
            </a:r>
            <a:r>
              <a:rPr lang="en-US" dirty="0" smtClean="0"/>
              <a:t> de </a:t>
            </a:r>
            <a:r>
              <a:rPr lang="en-US" dirty="0" err="1" smtClean="0"/>
              <a:t>organizaciones</a:t>
            </a:r>
            <a:r>
              <a:rPr lang="en-US" dirty="0" smtClean="0"/>
              <a:t> </a:t>
            </a:r>
            <a:r>
              <a:rPr lang="en-US" dirty="0" err="1" smtClean="0"/>
              <a:t>obreras</a:t>
            </a:r>
            <a:r>
              <a:rPr lang="en-US" dirty="0" smtClean="0"/>
              <a:t> y </a:t>
            </a:r>
            <a:r>
              <a:rPr lang="en-US" dirty="0" err="1" smtClean="0"/>
              <a:t>reconoció</a:t>
            </a:r>
            <a:r>
              <a:rPr lang="en-US" dirty="0" smtClean="0"/>
              <a:t> el </a:t>
            </a:r>
            <a:r>
              <a:rPr lang="en-US" dirty="0" err="1" smtClean="0"/>
              <a:t>derecho</a:t>
            </a:r>
            <a:r>
              <a:rPr lang="en-US" dirty="0" smtClean="0"/>
              <a:t> a la </a:t>
            </a:r>
            <a:r>
              <a:rPr lang="en-US" dirty="0" err="1" smtClean="0"/>
              <a:t>huelga</a:t>
            </a:r>
            <a:r>
              <a:rPr lang="en-US" dirty="0" smtClean="0"/>
              <a:t>.</a:t>
            </a:r>
          </a:p>
          <a:p>
            <a:r>
              <a:rPr lang="en-US" dirty="0" smtClean="0"/>
              <a:t>Se </a:t>
            </a:r>
            <a:r>
              <a:rPr lang="en-US" dirty="0" err="1" smtClean="0"/>
              <a:t>fundó</a:t>
            </a:r>
            <a:r>
              <a:rPr lang="en-US" dirty="0" smtClean="0"/>
              <a:t> en 1899, la </a:t>
            </a:r>
            <a:r>
              <a:rPr lang="en-US" dirty="0" err="1" smtClean="0"/>
              <a:t>Federación</a:t>
            </a:r>
            <a:r>
              <a:rPr lang="en-US" dirty="0" smtClean="0"/>
              <a:t> </a:t>
            </a:r>
            <a:r>
              <a:rPr lang="en-US" dirty="0" err="1" smtClean="0"/>
              <a:t>Libre</a:t>
            </a:r>
            <a:r>
              <a:rPr lang="en-US" dirty="0" smtClean="0"/>
              <a:t> de </a:t>
            </a:r>
            <a:r>
              <a:rPr lang="en-US" dirty="0" err="1" smtClean="0"/>
              <a:t>Trabajadores</a:t>
            </a:r>
            <a:r>
              <a:rPr lang="en-US" dirty="0" smtClean="0"/>
              <a:t>. </a:t>
            </a:r>
            <a:r>
              <a:rPr lang="en-US" dirty="0" err="1" smtClean="0"/>
              <a:t>Buscaban</a:t>
            </a:r>
            <a:r>
              <a:rPr lang="en-US" dirty="0" smtClean="0"/>
              <a:t> </a:t>
            </a:r>
            <a:r>
              <a:rPr lang="en-US" dirty="0" err="1" smtClean="0"/>
              <a:t>mejores</a:t>
            </a:r>
            <a:r>
              <a:rPr lang="en-US" dirty="0" smtClean="0"/>
              <a:t> </a:t>
            </a:r>
            <a:r>
              <a:rPr lang="en-US" dirty="0" err="1" smtClean="0"/>
              <a:t>condiciones</a:t>
            </a:r>
            <a:r>
              <a:rPr lang="en-US" dirty="0" smtClean="0"/>
              <a:t> de </a:t>
            </a:r>
            <a:r>
              <a:rPr lang="en-US" dirty="0" err="1" smtClean="0"/>
              <a:t>trabajo</a:t>
            </a:r>
            <a:r>
              <a:rPr lang="en-US" dirty="0" smtClean="0"/>
              <a:t>,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jornada</a:t>
            </a:r>
            <a:r>
              <a:rPr lang="en-US" dirty="0" smtClean="0"/>
              <a:t> </a:t>
            </a:r>
            <a:r>
              <a:rPr lang="en-US" dirty="0" err="1" smtClean="0"/>
              <a:t>laboral</a:t>
            </a:r>
            <a:r>
              <a:rPr lang="en-US" dirty="0" smtClean="0"/>
              <a:t> de </a:t>
            </a:r>
            <a:r>
              <a:rPr lang="en-US" dirty="0" err="1" smtClean="0"/>
              <a:t>ocho</a:t>
            </a:r>
            <a:r>
              <a:rPr lang="en-US" dirty="0" smtClean="0"/>
              <a:t> </a:t>
            </a:r>
            <a:r>
              <a:rPr lang="en-US" dirty="0" err="1" smtClean="0"/>
              <a:t>horas</a:t>
            </a:r>
            <a:r>
              <a:rPr lang="en-US" dirty="0" smtClean="0"/>
              <a:t> y </a:t>
            </a:r>
            <a:r>
              <a:rPr lang="en-US" dirty="0" err="1" smtClean="0"/>
              <a:t>aumentos</a:t>
            </a:r>
            <a:r>
              <a:rPr lang="en-US" dirty="0" smtClean="0"/>
              <a:t> </a:t>
            </a:r>
            <a:r>
              <a:rPr lang="en-US" dirty="0" err="1" smtClean="0"/>
              <a:t>salariales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Su </a:t>
            </a:r>
            <a:r>
              <a:rPr lang="en-US" dirty="0" err="1" smtClean="0"/>
              <a:t>crecimiento</a:t>
            </a:r>
            <a:r>
              <a:rPr lang="en-US" dirty="0" smtClean="0"/>
              <a:t> </a:t>
            </a:r>
            <a:r>
              <a:rPr lang="en-US" dirty="0" err="1" smtClean="0"/>
              <a:t>lleva</a:t>
            </a:r>
            <a:r>
              <a:rPr lang="en-US" dirty="0" smtClean="0"/>
              <a:t> a la </a:t>
            </a:r>
            <a:r>
              <a:rPr lang="en-US" dirty="0" err="1" smtClean="0"/>
              <a:t>fundación</a:t>
            </a:r>
            <a:r>
              <a:rPr lang="en-US" dirty="0" smtClean="0"/>
              <a:t> del </a:t>
            </a:r>
            <a:r>
              <a:rPr lang="en-US" b="1" dirty="0" err="1" smtClean="0"/>
              <a:t>Partido</a:t>
            </a:r>
            <a:r>
              <a:rPr lang="en-US" b="1" dirty="0" smtClean="0"/>
              <a:t> Socialista</a:t>
            </a:r>
            <a:r>
              <a:rPr lang="en-US" dirty="0" smtClean="0"/>
              <a:t> (</a:t>
            </a:r>
            <a:r>
              <a:rPr lang="en-US" i="1" dirty="0" err="1" smtClean="0"/>
              <a:t>distinto</a:t>
            </a:r>
            <a:r>
              <a:rPr lang="en-US" i="1" dirty="0" smtClean="0"/>
              <a:t> del </a:t>
            </a:r>
            <a:r>
              <a:rPr lang="en-US" i="1" dirty="0" err="1" smtClean="0"/>
              <a:t>Obrero</a:t>
            </a:r>
            <a:r>
              <a:rPr lang="en-US" i="1" dirty="0" smtClean="0"/>
              <a:t> Socialista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nuevo</a:t>
            </a:r>
            <a:r>
              <a:rPr lang="en-US" dirty="0" smtClean="0"/>
              <a:t> </a:t>
            </a:r>
            <a:r>
              <a:rPr lang="en-US" dirty="0" err="1" smtClean="0"/>
              <a:t>reino</a:t>
            </a:r>
            <a:r>
              <a:rPr lang="en-US" dirty="0" smtClean="0"/>
              <a:t> del </a:t>
            </a:r>
            <a:r>
              <a:rPr lang="en-US" dirty="0" err="1" smtClean="0"/>
              <a:t>azúcar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Sufre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crisis </a:t>
            </a:r>
            <a:r>
              <a:rPr lang="en-US" dirty="0" err="1" smtClean="0"/>
              <a:t>profunda</a:t>
            </a:r>
            <a:r>
              <a:rPr lang="en-US" dirty="0" smtClean="0"/>
              <a:t> </a:t>
            </a:r>
            <a:r>
              <a:rPr lang="en-US" dirty="0" err="1" smtClean="0"/>
              <a:t>debido</a:t>
            </a:r>
            <a:r>
              <a:rPr lang="en-US" dirty="0" smtClean="0"/>
              <a:t> a la </a:t>
            </a:r>
            <a:r>
              <a:rPr lang="en-US" dirty="0" err="1" smtClean="0"/>
              <a:t>pérdida</a:t>
            </a:r>
            <a:r>
              <a:rPr lang="en-US" dirty="0" smtClean="0"/>
              <a:t> de los </a:t>
            </a:r>
            <a:r>
              <a:rPr lang="en-US" dirty="0" err="1" smtClean="0"/>
              <a:t>mercados</a:t>
            </a:r>
            <a:r>
              <a:rPr lang="en-US" dirty="0" smtClean="0"/>
              <a:t> </a:t>
            </a:r>
            <a:r>
              <a:rPr lang="en-US" dirty="0" err="1" smtClean="0"/>
              <a:t>tradicionales</a:t>
            </a:r>
            <a:r>
              <a:rPr lang="en-US" dirty="0" smtClean="0"/>
              <a:t> y los </a:t>
            </a:r>
            <a:r>
              <a:rPr lang="en-US" dirty="0" err="1" smtClean="0"/>
              <a:t>efectos</a:t>
            </a:r>
            <a:r>
              <a:rPr lang="en-US" dirty="0" smtClean="0"/>
              <a:t> del </a:t>
            </a:r>
            <a:r>
              <a:rPr lang="en-US" dirty="0" err="1" smtClean="0"/>
              <a:t>huracán</a:t>
            </a:r>
            <a:r>
              <a:rPr lang="en-US" dirty="0" smtClean="0"/>
              <a:t> San </a:t>
            </a:r>
            <a:r>
              <a:rPr lang="en-US" dirty="0" err="1" smtClean="0"/>
              <a:t>Ciriaco</a:t>
            </a:r>
            <a:r>
              <a:rPr lang="en-US" dirty="0" smtClean="0"/>
              <a:t>.</a:t>
            </a:r>
          </a:p>
          <a:p>
            <a:r>
              <a:rPr lang="en-US" b="1" dirty="0" err="1" smtClean="0"/>
              <a:t>Plantaciones</a:t>
            </a:r>
            <a:r>
              <a:rPr lang="en-US" b="1" dirty="0" smtClean="0"/>
              <a:t> </a:t>
            </a:r>
            <a:r>
              <a:rPr lang="en-US" b="1" dirty="0" err="1" smtClean="0"/>
              <a:t>azucareras</a:t>
            </a:r>
            <a:r>
              <a:rPr lang="en-US" b="1" dirty="0" smtClean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Operadas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dueños</a:t>
            </a:r>
            <a:r>
              <a:rPr lang="en-US" dirty="0" smtClean="0"/>
              <a:t> </a:t>
            </a:r>
            <a:r>
              <a:rPr lang="en-US" dirty="0" err="1" smtClean="0"/>
              <a:t>estadounidenses</a:t>
            </a:r>
            <a:r>
              <a:rPr lang="en-US" dirty="0" smtClean="0"/>
              <a:t>. </a:t>
            </a:r>
            <a:r>
              <a:rPr lang="en-US" dirty="0" err="1" smtClean="0"/>
              <a:t>Utilizaban</a:t>
            </a:r>
            <a:r>
              <a:rPr lang="en-US" dirty="0" smtClean="0"/>
              <a:t> </a:t>
            </a:r>
            <a:r>
              <a:rPr lang="en-US" dirty="0" err="1" smtClean="0"/>
              <a:t>maquinaria</a:t>
            </a:r>
            <a:r>
              <a:rPr lang="en-US" dirty="0" smtClean="0"/>
              <a:t> </a:t>
            </a:r>
            <a:r>
              <a:rPr lang="en-US" dirty="0" err="1" smtClean="0"/>
              <a:t>costosa</a:t>
            </a:r>
            <a:r>
              <a:rPr lang="en-US" dirty="0" smtClean="0"/>
              <a:t> y </a:t>
            </a:r>
            <a:r>
              <a:rPr lang="en-US" dirty="0" err="1" smtClean="0"/>
              <a:t>compraban</a:t>
            </a:r>
            <a:r>
              <a:rPr lang="en-US" dirty="0" smtClean="0"/>
              <a:t> </a:t>
            </a:r>
            <a:r>
              <a:rPr lang="en-US" dirty="0" err="1" smtClean="0"/>
              <a:t>enormes</a:t>
            </a:r>
            <a:r>
              <a:rPr lang="en-US" dirty="0" smtClean="0"/>
              <a:t> </a:t>
            </a:r>
            <a:r>
              <a:rPr lang="en-US" dirty="0" err="1" smtClean="0"/>
              <a:t>extensiones</a:t>
            </a:r>
            <a:r>
              <a:rPr lang="en-US" dirty="0" smtClean="0"/>
              <a:t> de </a:t>
            </a:r>
            <a:r>
              <a:rPr lang="en-US" dirty="0" err="1" smtClean="0"/>
              <a:t>terreno</a:t>
            </a:r>
            <a:r>
              <a:rPr lang="en-US" dirty="0" smtClean="0"/>
              <a:t>.</a:t>
            </a:r>
          </a:p>
          <a:p>
            <a:r>
              <a:rPr lang="en-US" b="1" dirty="0" err="1" smtClean="0"/>
              <a:t>Latifundios</a:t>
            </a:r>
            <a:r>
              <a:rPr lang="en-US" dirty="0" smtClean="0"/>
              <a:t> – </a:t>
            </a:r>
            <a:r>
              <a:rPr lang="en-US" dirty="0" err="1" smtClean="0"/>
              <a:t>grandes</a:t>
            </a:r>
            <a:r>
              <a:rPr lang="en-US" dirty="0" smtClean="0"/>
              <a:t> </a:t>
            </a:r>
            <a:r>
              <a:rPr lang="en-US" dirty="0" err="1" smtClean="0"/>
              <a:t>concentraciones</a:t>
            </a:r>
            <a:r>
              <a:rPr lang="en-US" dirty="0" smtClean="0"/>
              <a:t> de </a:t>
            </a:r>
            <a:r>
              <a:rPr lang="en-US" dirty="0" err="1" smtClean="0"/>
              <a:t>fincas</a:t>
            </a:r>
            <a:r>
              <a:rPr lang="en-US" dirty="0" smtClean="0"/>
              <a:t> en </a:t>
            </a:r>
            <a:r>
              <a:rPr lang="en-US" dirty="0" err="1" smtClean="0"/>
              <a:t>manos</a:t>
            </a:r>
            <a:r>
              <a:rPr lang="en-US" dirty="0" smtClean="0"/>
              <a:t> de un solo </a:t>
            </a:r>
            <a:r>
              <a:rPr lang="en-US" dirty="0" err="1" smtClean="0"/>
              <a:t>dueño</a:t>
            </a:r>
            <a:r>
              <a:rPr lang="en-US" dirty="0" smtClean="0"/>
              <a:t>.</a:t>
            </a:r>
          </a:p>
          <a:p>
            <a:r>
              <a:rPr lang="en-US" b="1" dirty="0" err="1" smtClean="0"/>
              <a:t>Propietarios</a:t>
            </a:r>
            <a:r>
              <a:rPr lang="en-US" b="1" dirty="0" smtClean="0"/>
              <a:t> </a:t>
            </a:r>
            <a:r>
              <a:rPr lang="en-US" b="1" dirty="0" err="1" smtClean="0"/>
              <a:t>absentistas</a:t>
            </a:r>
            <a:r>
              <a:rPr lang="en-US" b="1" dirty="0" smtClean="0"/>
              <a:t>- </a:t>
            </a:r>
            <a:r>
              <a:rPr lang="en-US" dirty="0" smtClean="0"/>
              <a:t>personas </a:t>
            </a:r>
            <a:r>
              <a:rPr lang="en-US" dirty="0" err="1" smtClean="0"/>
              <a:t>que</a:t>
            </a:r>
            <a:r>
              <a:rPr lang="en-US" dirty="0" smtClean="0"/>
              <a:t> no </a:t>
            </a:r>
            <a:r>
              <a:rPr lang="en-US" dirty="0" err="1" smtClean="0"/>
              <a:t>vivían</a:t>
            </a:r>
            <a:r>
              <a:rPr lang="en-US" dirty="0" smtClean="0"/>
              <a:t> en la Isla.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 </a:t>
            </a:r>
            <a:r>
              <a:rPr lang="en-US" dirty="0" err="1" smtClean="0"/>
              <a:t>imperio</a:t>
            </a:r>
            <a:r>
              <a:rPr lang="en-US" dirty="0" smtClean="0"/>
              <a:t> en crisis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E:\HISTORY\9th Grade HISTORY PR\RECURSOS DIGITALES HIST PR\Imágenes\C12\p.197 map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663" y="1447800"/>
            <a:ext cx="8287087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impacto</a:t>
            </a:r>
            <a:r>
              <a:rPr lang="en-US" dirty="0" smtClean="0"/>
              <a:t> social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Crecimiento</a:t>
            </a:r>
            <a:r>
              <a:rPr lang="en-US" dirty="0" smtClean="0"/>
              <a:t> de la </a:t>
            </a:r>
            <a:r>
              <a:rPr lang="en-US" dirty="0" err="1" smtClean="0"/>
              <a:t>población</a:t>
            </a:r>
            <a:endParaRPr lang="en-US" dirty="0" smtClean="0"/>
          </a:p>
          <a:p>
            <a:r>
              <a:rPr lang="en-US" dirty="0" err="1" smtClean="0"/>
              <a:t>Descenso</a:t>
            </a:r>
            <a:r>
              <a:rPr lang="en-US" dirty="0" smtClean="0"/>
              <a:t> de la </a:t>
            </a:r>
            <a:r>
              <a:rPr lang="en-US" dirty="0" err="1" smtClean="0"/>
              <a:t>tasa</a:t>
            </a:r>
            <a:r>
              <a:rPr lang="en-US" dirty="0" smtClean="0"/>
              <a:t> de </a:t>
            </a:r>
            <a:r>
              <a:rPr lang="en-US" dirty="0" err="1" smtClean="0"/>
              <a:t>mortalidad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Aumento</a:t>
            </a:r>
            <a:r>
              <a:rPr lang="en-US" dirty="0" smtClean="0"/>
              <a:t> de </a:t>
            </a:r>
            <a:r>
              <a:rPr lang="en-US" dirty="0" err="1" smtClean="0"/>
              <a:t>nacimientos</a:t>
            </a:r>
            <a:endParaRPr lang="en-US" dirty="0" smtClean="0"/>
          </a:p>
          <a:p>
            <a:r>
              <a:rPr lang="en-US" dirty="0" err="1" smtClean="0"/>
              <a:t>Establecimeinto</a:t>
            </a:r>
            <a:r>
              <a:rPr lang="en-US" dirty="0" smtClean="0"/>
              <a:t> de </a:t>
            </a:r>
            <a:r>
              <a:rPr lang="en-US" dirty="0" err="1" smtClean="0"/>
              <a:t>programas</a:t>
            </a:r>
            <a:r>
              <a:rPr lang="en-US" dirty="0" smtClean="0"/>
              <a:t> de </a:t>
            </a:r>
            <a:r>
              <a:rPr lang="en-US" dirty="0" err="1" smtClean="0"/>
              <a:t>salud</a:t>
            </a:r>
            <a:r>
              <a:rPr lang="en-US" dirty="0" smtClean="0"/>
              <a:t> </a:t>
            </a:r>
            <a:r>
              <a:rPr lang="en-US" dirty="0" err="1" smtClean="0"/>
              <a:t>pública</a:t>
            </a:r>
            <a:r>
              <a:rPr lang="en-US" dirty="0" smtClean="0"/>
              <a:t> e </a:t>
            </a:r>
            <a:r>
              <a:rPr lang="en-US" dirty="0" err="1" smtClean="0"/>
              <a:t>higiene</a:t>
            </a:r>
            <a:endParaRPr lang="en-US" dirty="0" smtClean="0"/>
          </a:p>
          <a:p>
            <a:r>
              <a:rPr lang="en-US" dirty="0" err="1" smtClean="0"/>
              <a:t>Inversión</a:t>
            </a:r>
            <a:r>
              <a:rPr lang="en-US" dirty="0" smtClean="0"/>
              <a:t> de </a:t>
            </a:r>
            <a:r>
              <a:rPr lang="en-US" dirty="0" err="1" smtClean="0"/>
              <a:t>dinero</a:t>
            </a:r>
            <a:r>
              <a:rPr lang="en-US" dirty="0" smtClean="0"/>
              <a:t> en </a:t>
            </a:r>
            <a:r>
              <a:rPr lang="en-US" dirty="0" err="1" smtClean="0"/>
              <a:t>programas</a:t>
            </a:r>
            <a:r>
              <a:rPr lang="en-US" dirty="0" smtClean="0"/>
              <a:t> de </a:t>
            </a:r>
            <a:r>
              <a:rPr lang="en-US" dirty="0" err="1" smtClean="0"/>
              <a:t>prevención</a:t>
            </a:r>
            <a:r>
              <a:rPr lang="en-US" dirty="0" smtClean="0"/>
              <a:t> y </a:t>
            </a:r>
            <a:r>
              <a:rPr lang="en-US" dirty="0" err="1" smtClean="0"/>
              <a:t>tratamiento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Enfermedades</a:t>
            </a:r>
            <a:r>
              <a:rPr lang="en-US" dirty="0" smtClean="0"/>
              <a:t>: </a:t>
            </a:r>
            <a:r>
              <a:rPr lang="en-US" dirty="0" err="1" smtClean="0"/>
              <a:t>disentería</a:t>
            </a:r>
            <a:r>
              <a:rPr lang="en-US" dirty="0" smtClean="0"/>
              <a:t>, </a:t>
            </a:r>
            <a:r>
              <a:rPr lang="en-US" dirty="0" err="1" smtClean="0"/>
              <a:t>tétano</a:t>
            </a:r>
            <a:r>
              <a:rPr lang="en-US" dirty="0" smtClean="0"/>
              <a:t>, </a:t>
            </a:r>
            <a:r>
              <a:rPr lang="en-US" dirty="0" err="1" smtClean="0"/>
              <a:t>diarrea</a:t>
            </a:r>
            <a:r>
              <a:rPr lang="en-US" dirty="0" smtClean="0"/>
              <a:t>, anemia, </a:t>
            </a:r>
            <a:r>
              <a:rPr lang="en-US" dirty="0" err="1" smtClean="0"/>
              <a:t>tos</a:t>
            </a:r>
            <a:r>
              <a:rPr lang="en-US" dirty="0" smtClean="0"/>
              <a:t> </a:t>
            </a:r>
            <a:r>
              <a:rPr lang="en-US" dirty="0" err="1" smtClean="0"/>
              <a:t>ferina</a:t>
            </a:r>
            <a:r>
              <a:rPr lang="en-US" dirty="0" smtClean="0"/>
              <a:t>, tuberculosis.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2741612" y="990600"/>
            <a:ext cx="4040188" cy="6397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err="1" smtClean="0"/>
              <a:t>Población</a:t>
            </a:r>
            <a:r>
              <a:rPr lang="en-US" dirty="0" smtClean="0"/>
              <a:t>, </a:t>
            </a:r>
            <a:r>
              <a:rPr lang="en-US" dirty="0" err="1" smtClean="0"/>
              <a:t>salud</a:t>
            </a:r>
            <a:r>
              <a:rPr lang="en-US" dirty="0" smtClean="0"/>
              <a:t> e </a:t>
            </a:r>
            <a:r>
              <a:rPr lang="en-US" dirty="0" err="1" smtClean="0"/>
              <a:t>higiene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 </a:t>
            </a:r>
            <a:r>
              <a:rPr lang="en-US" dirty="0" err="1" smtClean="0"/>
              <a:t>creación</a:t>
            </a:r>
            <a:r>
              <a:rPr lang="en-US" dirty="0" smtClean="0"/>
              <a:t> de la Universidad de Puerto </a:t>
            </a:r>
            <a:r>
              <a:rPr lang="en-US" dirty="0" smtClean="0"/>
              <a:t>Rico</a:t>
            </a:r>
            <a:endParaRPr lang="en-US" dirty="0"/>
          </a:p>
        </p:txBody>
      </p:sp>
      <p:pic>
        <p:nvPicPr>
          <p:cNvPr id="7" name="Picture 2" descr="E:\HISTORY\9th Grade HISTORY PR\RECURSOS DIGITALES HIST PR\Imágenes\C12\p.207 foto.jpg"/>
          <p:cNvPicPr>
            <a:picLocks noChangeAspect="1" noChangeArrowheads="1"/>
          </p:cNvPicPr>
          <p:nvPr/>
        </p:nvPicPr>
        <p:blipFill>
          <a:blip r:embed="rId2" cstate="print"/>
          <a:srcRect l="22619" r="23810"/>
          <a:stretch>
            <a:fillRect/>
          </a:stretch>
        </p:blipFill>
        <p:spPr bwMode="auto">
          <a:xfrm>
            <a:off x="5257800" y="1752600"/>
            <a:ext cx="3429000" cy="4800600"/>
          </a:xfrm>
          <a:prstGeom prst="rect">
            <a:avLst/>
          </a:prstGeom>
          <a:noFill/>
        </p:spPr>
      </p:pic>
      <p:sp>
        <p:nvSpPr>
          <p:cNvPr id="8" name="Content Placeholder 6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4800600" cy="4449763"/>
          </a:xfrm>
        </p:spPr>
        <p:txBody>
          <a:bodyPr>
            <a:normAutofit/>
          </a:bodyPr>
          <a:lstStyle/>
          <a:p>
            <a:r>
              <a:rPr lang="en-US" dirty="0" err="1" smtClean="0"/>
              <a:t>Fundada</a:t>
            </a:r>
            <a:r>
              <a:rPr lang="en-US" dirty="0" smtClean="0"/>
              <a:t> en Rio </a:t>
            </a:r>
            <a:r>
              <a:rPr lang="en-US" dirty="0" err="1" smtClean="0"/>
              <a:t>Piedras</a:t>
            </a:r>
            <a:r>
              <a:rPr lang="en-US" dirty="0" smtClean="0"/>
              <a:t> en 1903</a:t>
            </a:r>
          </a:p>
          <a:p>
            <a:r>
              <a:rPr lang="en-US" dirty="0" smtClean="0"/>
              <a:t>Su </a:t>
            </a:r>
            <a:r>
              <a:rPr lang="en-US" dirty="0" err="1" smtClean="0"/>
              <a:t>prioridad</a:t>
            </a:r>
            <a:r>
              <a:rPr lang="en-US" dirty="0" smtClean="0"/>
              <a:t> era </a:t>
            </a:r>
            <a:r>
              <a:rPr lang="en-US" dirty="0" err="1" smtClean="0"/>
              <a:t>disminuir</a:t>
            </a:r>
            <a:r>
              <a:rPr lang="en-US" dirty="0" smtClean="0"/>
              <a:t> la </a:t>
            </a:r>
            <a:r>
              <a:rPr lang="en-US" dirty="0" err="1" smtClean="0"/>
              <a:t>población</a:t>
            </a:r>
            <a:r>
              <a:rPr lang="en-US" dirty="0" smtClean="0"/>
              <a:t> </a:t>
            </a:r>
            <a:r>
              <a:rPr lang="en-US" dirty="0" err="1" smtClean="0"/>
              <a:t>analfabeta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medio</a:t>
            </a:r>
            <a:r>
              <a:rPr lang="en-US" dirty="0" smtClean="0"/>
              <a:t> de la </a:t>
            </a:r>
            <a:r>
              <a:rPr lang="en-US" dirty="0" err="1" smtClean="0"/>
              <a:t>formación</a:t>
            </a:r>
            <a:r>
              <a:rPr lang="en-US" dirty="0" smtClean="0"/>
              <a:t> de maestros.</a:t>
            </a:r>
          </a:p>
          <a:p>
            <a:r>
              <a:rPr lang="en-US" dirty="0" err="1" smtClean="0"/>
              <a:t>Además</a:t>
            </a:r>
            <a:r>
              <a:rPr lang="en-US" dirty="0" smtClean="0"/>
              <a:t> </a:t>
            </a:r>
            <a:r>
              <a:rPr lang="en-US" dirty="0" err="1" smtClean="0"/>
              <a:t>creó</a:t>
            </a:r>
            <a:r>
              <a:rPr lang="en-US" dirty="0" smtClean="0"/>
              <a:t> </a:t>
            </a:r>
            <a:r>
              <a:rPr lang="en-US" dirty="0" err="1" smtClean="0"/>
              <a:t>grados</a:t>
            </a:r>
            <a:r>
              <a:rPr lang="en-US" dirty="0" smtClean="0"/>
              <a:t> en </a:t>
            </a:r>
            <a:r>
              <a:rPr lang="en-US" dirty="0" err="1" smtClean="0"/>
              <a:t>Derecho</a:t>
            </a:r>
            <a:r>
              <a:rPr lang="en-US" dirty="0" smtClean="0"/>
              <a:t>, </a:t>
            </a:r>
            <a:r>
              <a:rPr lang="en-US" dirty="0" err="1" smtClean="0"/>
              <a:t>Medinicna</a:t>
            </a:r>
            <a:r>
              <a:rPr lang="en-US" dirty="0" smtClean="0"/>
              <a:t>, </a:t>
            </a:r>
            <a:r>
              <a:rPr lang="en-US" dirty="0" err="1" smtClean="0"/>
              <a:t>Literatura</a:t>
            </a:r>
            <a:r>
              <a:rPr lang="en-US" dirty="0" smtClean="0"/>
              <a:t>, </a:t>
            </a:r>
            <a:r>
              <a:rPr lang="en-US" dirty="0" err="1" smtClean="0"/>
              <a:t>Farmacia</a:t>
            </a:r>
            <a:r>
              <a:rPr lang="en-US" dirty="0" smtClean="0"/>
              <a:t> y </a:t>
            </a:r>
            <a:r>
              <a:rPr lang="en-US" dirty="0" err="1" smtClean="0"/>
              <a:t>Otros</a:t>
            </a:r>
            <a:endParaRPr lang="en-US" dirty="0" smtClean="0"/>
          </a:p>
          <a:p>
            <a:r>
              <a:rPr lang="en-US" dirty="0" smtClean="0"/>
              <a:t>En 1911 se </a:t>
            </a:r>
            <a:r>
              <a:rPr lang="en-US" dirty="0" err="1" smtClean="0"/>
              <a:t>funda</a:t>
            </a:r>
            <a:r>
              <a:rPr lang="en-US" dirty="0" smtClean="0"/>
              <a:t> el </a:t>
            </a:r>
            <a:r>
              <a:rPr lang="en-US" dirty="0" err="1" smtClean="0"/>
              <a:t>Recinto</a:t>
            </a:r>
            <a:r>
              <a:rPr lang="en-US" dirty="0" smtClean="0"/>
              <a:t> </a:t>
            </a:r>
            <a:r>
              <a:rPr lang="en-US" dirty="0" err="1" smtClean="0"/>
              <a:t>Universitario</a:t>
            </a:r>
            <a:r>
              <a:rPr lang="en-US" dirty="0" smtClean="0"/>
              <a:t> de Mayaguez. </a:t>
            </a:r>
            <a:r>
              <a:rPr lang="en-US" dirty="0" err="1" smtClean="0"/>
              <a:t>Deidcado</a:t>
            </a:r>
            <a:r>
              <a:rPr lang="en-US" dirty="0" smtClean="0"/>
              <a:t> a la </a:t>
            </a:r>
            <a:r>
              <a:rPr lang="en-US" dirty="0" err="1" smtClean="0"/>
              <a:t>Ingeniería</a:t>
            </a:r>
            <a:r>
              <a:rPr lang="en-US" dirty="0" smtClean="0"/>
              <a:t> y la </a:t>
            </a:r>
            <a:r>
              <a:rPr lang="en-US" dirty="0" err="1" smtClean="0"/>
              <a:t>Agricultura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Líderes</a:t>
            </a:r>
            <a:r>
              <a:rPr lang="en-US" dirty="0" smtClean="0"/>
              <a:t> </a:t>
            </a:r>
            <a:r>
              <a:rPr lang="en-US" dirty="0" err="1" smtClean="0"/>
              <a:t>separatistas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724400"/>
            <a:ext cx="1981200" cy="1020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00" dirty="0" smtClean="0"/>
              <a:t>José </a:t>
            </a:r>
            <a:r>
              <a:rPr lang="en-US" sz="2400" dirty="0" err="1" smtClean="0"/>
              <a:t>Martí</a:t>
            </a: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3074" name="Picture 2" descr="E:\HISTORY\9th Grade HISTORY PR\RECURSOS DIGITALES HIST PR\Imágenes\C12\p.197 foto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828800"/>
            <a:ext cx="2385054" cy="3124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E:\HISTORY\9th Grade HISTORY PR\RECURSOS DIGITALES HIST PR\Imágenes\C12\p.197 foto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295400"/>
            <a:ext cx="2570162" cy="28669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E:\HISTORY\9th Grade HISTORY PR\RECURSOS DIGITALES HIST PR\Imágenes\C12\p.197 foto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1905000"/>
            <a:ext cx="1981200" cy="27504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352800" y="4114800"/>
            <a:ext cx="2286000" cy="838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Emilio Aguinaldo	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38800" y="4648200"/>
            <a:ext cx="3877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Ramón </a:t>
            </a:r>
            <a:r>
              <a:rPr lang="en-US" sz="2400" dirty="0" err="1" smtClean="0"/>
              <a:t>Emeterio</a:t>
            </a:r>
            <a:r>
              <a:rPr lang="en-US" sz="2400" dirty="0" smtClean="0"/>
              <a:t> </a:t>
            </a:r>
            <a:r>
              <a:rPr lang="en-US" sz="2400" dirty="0" err="1" smtClean="0"/>
              <a:t>Betánces</a:t>
            </a:r>
            <a:r>
              <a:rPr lang="en-US" sz="2400" dirty="0" smtClean="0"/>
              <a:t>	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524000" y="51054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Cuba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997404" y="4431268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Filipinas	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781800" y="5029200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Puerto Rico	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 </a:t>
            </a:r>
            <a:r>
              <a:rPr lang="en-US" dirty="0" err="1" smtClean="0"/>
              <a:t>expansionismo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estadounidense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err="1" smtClean="0"/>
              <a:t>Argumento</a:t>
            </a:r>
            <a:r>
              <a:rPr lang="en-US" dirty="0" smtClean="0"/>
              <a:t> </a:t>
            </a:r>
            <a:r>
              <a:rPr lang="en-US" dirty="0" err="1" smtClean="0"/>
              <a:t>ideológicos-religioso</a:t>
            </a:r>
            <a:r>
              <a:rPr lang="en-US" dirty="0" smtClean="0"/>
              <a:t> – </a:t>
            </a:r>
          </a:p>
          <a:p>
            <a:endParaRPr lang="en-US" dirty="0" smtClean="0"/>
          </a:p>
          <a:p>
            <a:r>
              <a:rPr lang="en-US" dirty="0" err="1" smtClean="0"/>
              <a:t>Argumento</a:t>
            </a:r>
            <a:r>
              <a:rPr lang="en-US" dirty="0" smtClean="0"/>
              <a:t> </a:t>
            </a:r>
            <a:r>
              <a:rPr lang="en-US" dirty="0" err="1" smtClean="0"/>
              <a:t>económico</a:t>
            </a:r>
            <a:r>
              <a:rPr lang="en-US" dirty="0" smtClean="0"/>
              <a:t> – </a:t>
            </a:r>
          </a:p>
          <a:p>
            <a:endParaRPr lang="en-US" dirty="0" smtClean="0"/>
          </a:p>
          <a:p>
            <a:r>
              <a:rPr lang="en-US" dirty="0" err="1" smtClean="0"/>
              <a:t>Argumento</a:t>
            </a:r>
            <a:r>
              <a:rPr lang="en-US" dirty="0" smtClean="0"/>
              <a:t> </a:t>
            </a:r>
            <a:r>
              <a:rPr lang="en-US" dirty="0" err="1" smtClean="0"/>
              <a:t>estratégico</a:t>
            </a:r>
            <a:r>
              <a:rPr lang="en-US" dirty="0" smtClean="0"/>
              <a:t> –</a:t>
            </a:r>
          </a:p>
          <a:p>
            <a:endParaRPr lang="en-US" dirty="0" smtClean="0"/>
          </a:p>
          <a:p>
            <a:pPr>
              <a:buNone/>
            </a:pPr>
            <a:r>
              <a:rPr lang="en-US" sz="2400" i="1" dirty="0" smtClean="0"/>
              <a:t>	</a:t>
            </a:r>
          </a:p>
          <a:p>
            <a:pPr>
              <a:buNone/>
            </a:pPr>
            <a:endParaRPr lang="en-US" sz="2400" i="1" dirty="0" smtClean="0"/>
          </a:p>
          <a:p>
            <a:pPr>
              <a:buNone/>
            </a:pPr>
            <a:r>
              <a:rPr lang="en-US" sz="2400" i="1" dirty="0" smtClean="0"/>
              <a:t>			</a:t>
            </a:r>
            <a:r>
              <a:rPr lang="en-US" sz="2400" i="1" dirty="0" err="1" smtClean="0"/>
              <a:t>Ver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ejercicios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hechos</a:t>
            </a:r>
            <a:r>
              <a:rPr lang="en-US" sz="2400" i="1" dirty="0" smtClean="0"/>
              <a:t> en la </a:t>
            </a:r>
            <a:r>
              <a:rPr lang="en-US" sz="2400" i="1" dirty="0" err="1" smtClean="0"/>
              <a:t>libreta</a:t>
            </a:r>
            <a:endParaRPr lang="en-US" sz="2400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Guerra </a:t>
            </a:r>
            <a:br>
              <a:rPr lang="en-US" dirty="0" smtClean="0"/>
            </a:br>
            <a:r>
              <a:rPr lang="en-US" dirty="0" err="1" smtClean="0"/>
              <a:t>hispoanocubanoamericana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Explta</a:t>
            </a:r>
            <a:r>
              <a:rPr lang="en-US" dirty="0" smtClean="0"/>
              <a:t> el Maine (15 de </a:t>
            </a:r>
            <a:r>
              <a:rPr lang="en-US" dirty="0" err="1" smtClean="0"/>
              <a:t>febrero</a:t>
            </a:r>
            <a:r>
              <a:rPr lang="en-US" dirty="0" smtClean="0"/>
              <a:t> de 1898)</a:t>
            </a:r>
          </a:p>
          <a:p>
            <a:r>
              <a:rPr lang="en-US" dirty="0" err="1" smtClean="0"/>
              <a:t>Estados</a:t>
            </a:r>
            <a:r>
              <a:rPr lang="en-US" dirty="0" smtClean="0"/>
              <a:t> </a:t>
            </a:r>
            <a:r>
              <a:rPr lang="en-US" dirty="0" err="1" smtClean="0"/>
              <a:t>Unidos</a:t>
            </a:r>
            <a:r>
              <a:rPr lang="en-US" dirty="0" smtClean="0"/>
              <a:t> </a:t>
            </a:r>
            <a:r>
              <a:rPr lang="en-US" dirty="0" err="1" smtClean="0"/>
              <a:t>exige</a:t>
            </a:r>
            <a:r>
              <a:rPr lang="en-US" dirty="0" smtClean="0"/>
              <a:t> a </a:t>
            </a:r>
            <a:r>
              <a:rPr lang="en-US" dirty="0" err="1" smtClean="0"/>
              <a:t>España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le </a:t>
            </a:r>
            <a:r>
              <a:rPr lang="en-US" dirty="0" err="1" smtClean="0"/>
              <a:t>conceda</a:t>
            </a:r>
            <a:r>
              <a:rPr lang="en-US" dirty="0" smtClean="0"/>
              <a:t> la </a:t>
            </a:r>
            <a:r>
              <a:rPr lang="en-US" dirty="0" err="1" smtClean="0"/>
              <a:t>independencia</a:t>
            </a:r>
            <a:r>
              <a:rPr lang="en-US" dirty="0" smtClean="0"/>
              <a:t> a Cuba (2 de </a:t>
            </a:r>
            <a:r>
              <a:rPr lang="en-US" dirty="0" err="1" smtClean="0"/>
              <a:t>abril</a:t>
            </a:r>
            <a:r>
              <a:rPr lang="en-US" dirty="0" smtClean="0"/>
              <a:t> de 1898)</a:t>
            </a:r>
          </a:p>
          <a:p>
            <a:r>
              <a:rPr lang="en-US" dirty="0" err="1" smtClean="0"/>
              <a:t>España</a:t>
            </a:r>
            <a:r>
              <a:rPr lang="en-US" dirty="0" smtClean="0"/>
              <a:t> </a:t>
            </a:r>
            <a:r>
              <a:rPr lang="en-US" dirty="0" err="1" smtClean="0"/>
              <a:t>declara</a:t>
            </a:r>
            <a:r>
              <a:rPr lang="en-US" dirty="0" smtClean="0"/>
              <a:t> la </a:t>
            </a:r>
            <a:r>
              <a:rPr lang="en-US" dirty="0" err="1" smtClean="0"/>
              <a:t>guerra</a:t>
            </a:r>
            <a:r>
              <a:rPr lang="en-US" dirty="0" smtClean="0"/>
              <a:t> a </a:t>
            </a:r>
            <a:r>
              <a:rPr lang="en-US" dirty="0" err="1" smtClean="0"/>
              <a:t>Estados</a:t>
            </a:r>
            <a:r>
              <a:rPr lang="en-US" dirty="0" smtClean="0"/>
              <a:t> </a:t>
            </a:r>
            <a:r>
              <a:rPr lang="en-US" dirty="0" err="1" smtClean="0"/>
              <a:t>Unidos</a:t>
            </a:r>
            <a:r>
              <a:rPr lang="en-US" dirty="0" smtClean="0"/>
              <a:t> (3 de </a:t>
            </a:r>
            <a:r>
              <a:rPr lang="en-US" dirty="0" err="1" smtClean="0"/>
              <a:t>abril</a:t>
            </a:r>
            <a:r>
              <a:rPr lang="en-US" dirty="0" smtClean="0"/>
              <a:t> de 1898)</a:t>
            </a:r>
          </a:p>
          <a:p>
            <a:r>
              <a:rPr lang="en-US" dirty="0" err="1" smtClean="0"/>
              <a:t>Ocurre</a:t>
            </a:r>
            <a:r>
              <a:rPr lang="en-US" dirty="0" smtClean="0"/>
              <a:t> un </a:t>
            </a:r>
            <a:r>
              <a:rPr lang="en-US" dirty="0" err="1" smtClean="0"/>
              <a:t>bombardeo</a:t>
            </a:r>
            <a:r>
              <a:rPr lang="en-US" dirty="0" smtClean="0"/>
              <a:t> en San Juan (4-12 de mayo de 1898)</a:t>
            </a:r>
          </a:p>
          <a:p>
            <a:r>
              <a:rPr lang="en-US" dirty="0" smtClean="0"/>
              <a:t>El general Nelson Miles invade a Puerto Rico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Guánica</a:t>
            </a:r>
            <a:r>
              <a:rPr lang="en-US" dirty="0" smtClean="0"/>
              <a:t> el 25 de </a:t>
            </a:r>
            <a:r>
              <a:rPr lang="en-US" dirty="0" err="1" smtClean="0"/>
              <a:t>julio</a:t>
            </a:r>
            <a:r>
              <a:rPr lang="en-US" dirty="0" smtClean="0"/>
              <a:t> de 1898)</a:t>
            </a:r>
          </a:p>
          <a:p>
            <a:r>
              <a:rPr lang="en-US" dirty="0" err="1" smtClean="0"/>
              <a:t>España</a:t>
            </a:r>
            <a:r>
              <a:rPr lang="en-US" dirty="0" smtClean="0"/>
              <a:t> </a:t>
            </a:r>
            <a:r>
              <a:rPr lang="en-US" dirty="0" err="1" smtClean="0"/>
              <a:t>pide</a:t>
            </a:r>
            <a:r>
              <a:rPr lang="en-US" dirty="0" smtClean="0"/>
              <a:t> un </a:t>
            </a:r>
            <a:r>
              <a:rPr lang="en-US" dirty="0" err="1" smtClean="0"/>
              <a:t>armisticio</a:t>
            </a:r>
            <a:r>
              <a:rPr lang="en-US" dirty="0" smtClean="0"/>
              <a:t> (12 de </a:t>
            </a:r>
            <a:r>
              <a:rPr lang="en-US" dirty="0" err="1" smtClean="0"/>
              <a:t>agosto</a:t>
            </a:r>
            <a:r>
              <a:rPr lang="en-US" dirty="0" smtClean="0"/>
              <a:t> de 1898)</a:t>
            </a:r>
          </a:p>
          <a:p>
            <a:r>
              <a:rPr lang="en-US" dirty="0" smtClean="0"/>
              <a:t>Se firma el </a:t>
            </a:r>
            <a:r>
              <a:rPr lang="en-US" dirty="0" err="1" smtClean="0"/>
              <a:t>Tratado</a:t>
            </a:r>
            <a:r>
              <a:rPr lang="en-US" dirty="0" smtClean="0"/>
              <a:t> de </a:t>
            </a:r>
            <a:r>
              <a:rPr lang="en-US" dirty="0" err="1" smtClean="0"/>
              <a:t>París</a:t>
            </a:r>
            <a:r>
              <a:rPr lang="en-US" dirty="0" smtClean="0"/>
              <a:t> (12 de </a:t>
            </a:r>
            <a:r>
              <a:rPr lang="en-US" dirty="0" err="1" smtClean="0"/>
              <a:t>octubre</a:t>
            </a:r>
            <a:r>
              <a:rPr lang="en-US" dirty="0" smtClean="0"/>
              <a:t> de 1898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Tratado</a:t>
            </a:r>
            <a:r>
              <a:rPr lang="en-US" dirty="0" smtClean="0"/>
              <a:t> de </a:t>
            </a:r>
            <a:r>
              <a:rPr lang="en-US" dirty="0" err="1" smtClean="0"/>
              <a:t>París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Certificaba</a:t>
            </a:r>
            <a:r>
              <a:rPr lang="en-US" dirty="0" smtClean="0"/>
              <a:t>, entre, </a:t>
            </a:r>
            <a:r>
              <a:rPr lang="en-US" dirty="0" err="1" smtClean="0"/>
              <a:t>otras</a:t>
            </a:r>
            <a:r>
              <a:rPr lang="en-US" dirty="0" smtClean="0"/>
              <a:t> </a:t>
            </a:r>
            <a:r>
              <a:rPr lang="en-US" dirty="0" err="1" smtClean="0"/>
              <a:t>cosas</a:t>
            </a:r>
            <a:r>
              <a:rPr lang="en-US" dirty="0" smtClean="0"/>
              <a:t>,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Estados</a:t>
            </a:r>
            <a:r>
              <a:rPr lang="en-US" dirty="0" smtClean="0"/>
              <a:t> </a:t>
            </a:r>
            <a:r>
              <a:rPr lang="en-US" dirty="0" err="1" smtClean="0"/>
              <a:t>Unidos</a:t>
            </a:r>
            <a:r>
              <a:rPr lang="en-US" dirty="0" smtClean="0"/>
              <a:t> </a:t>
            </a:r>
            <a:r>
              <a:rPr lang="en-US" dirty="0" err="1" smtClean="0"/>
              <a:t>recibía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compensación</a:t>
            </a:r>
            <a:r>
              <a:rPr lang="en-US" dirty="0" smtClean="0"/>
              <a:t> a </a:t>
            </a:r>
            <a:r>
              <a:rPr lang="en-US" b="1" dirty="0" smtClean="0"/>
              <a:t>Guam</a:t>
            </a:r>
            <a:r>
              <a:rPr lang="en-US" dirty="0" smtClean="0"/>
              <a:t> y </a:t>
            </a:r>
            <a:r>
              <a:rPr lang="en-US" b="1" dirty="0" smtClean="0"/>
              <a:t>Puerto Rico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Cuba</a:t>
            </a:r>
            <a:r>
              <a:rPr lang="en-US" dirty="0" smtClean="0"/>
              <a:t>, la </a:t>
            </a:r>
            <a:r>
              <a:rPr lang="en-US" dirty="0" err="1" smtClean="0"/>
              <a:t>colonia</a:t>
            </a:r>
            <a:r>
              <a:rPr lang="en-US" dirty="0" smtClean="0"/>
              <a:t> </a:t>
            </a:r>
            <a:r>
              <a:rPr lang="en-US" dirty="0" err="1" smtClean="0"/>
              <a:t>española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rica</a:t>
            </a:r>
            <a:r>
              <a:rPr lang="en-US" dirty="0" smtClean="0"/>
              <a:t> y </a:t>
            </a:r>
            <a:r>
              <a:rPr lang="en-US" dirty="0" err="1" smtClean="0"/>
              <a:t>desarrollada</a:t>
            </a:r>
            <a:r>
              <a:rPr lang="en-US" dirty="0" smtClean="0"/>
              <a:t> a finales del </a:t>
            </a:r>
            <a:r>
              <a:rPr lang="en-US" dirty="0" err="1" smtClean="0"/>
              <a:t>siglo</a:t>
            </a:r>
            <a:r>
              <a:rPr lang="en-US" dirty="0" smtClean="0"/>
              <a:t> XIX, se le </a:t>
            </a:r>
            <a:r>
              <a:rPr lang="en-US" dirty="0" err="1" smtClean="0"/>
              <a:t>otorgó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independencia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b="1" dirty="0" smtClean="0"/>
              <a:t>Filipinas</a:t>
            </a:r>
            <a:r>
              <a:rPr lang="en-US" dirty="0" smtClean="0"/>
              <a:t> (</a:t>
            </a:r>
            <a:r>
              <a:rPr lang="en-US" dirty="0" err="1" smtClean="0"/>
              <a:t>vendida</a:t>
            </a:r>
            <a:r>
              <a:rPr lang="en-US" dirty="0" smtClean="0"/>
              <a:t> a EEUU </a:t>
            </a:r>
            <a:r>
              <a:rPr lang="en-US" dirty="0" err="1" smtClean="0"/>
              <a:t>por</a:t>
            </a:r>
            <a:r>
              <a:rPr lang="en-US" dirty="0" smtClean="0"/>
              <a:t> $20 </a:t>
            </a:r>
            <a:r>
              <a:rPr lang="en-US" dirty="0" err="1" smtClean="0"/>
              <a:t>millones</a:t>
            </a:r>
            <a:r>
              <a:rPr lang="en-US" dirty="0" smtClean="0"/>
              <a:t>)</a:t>
            </a:r>
            <a:endParaRPr lang="en-US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gobierno</a:t>
            </a:r>
            <a:r>
              <a:rPr lang="en-US" dirty="0" smtClean="0"/>
              <a:t> </a:t>
            </a:r>
            <a:r>
              <a:rPr lang="en-US" dirty="0" err="1" smtClean="0"/>
              <a:t>militar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Gobierno</a:t>
            </a:r>
            <a:r>
              <a:rPr lang="en-US" b="1" dirty="0" smtClean="0"/>
              <a:t> </a:t>
            </a:r>
            <a:r>
              <a:rPr lang="en-US" b="1" dirty="0" err="1" smtClean="0"/>
              <a:t>militar</a:t>
            </a:r>
            <a:r>
              <a:rPr lang="en-US" b="1" dirty="0" smtClean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estaba</a:t>
            </a:r>
            <a:r>
              <a:rPr lang="en-US" dirty="0" smtClean="0"/>
              <a:t> </a:t>
            </a:r>
            <a:r>
              <a:rPr lang="en-US" dirty="0" err="1" smtClean="0"/>
              <a:t>basado</a:t>
            </a:r>
            <a:r>
              <a:rPr lang="en-US" dirty="0" smtClean="0"/>
              <a:t> en </a:t>
            </a:r>
            <a:r>
              <a:rPr lang="en-US" dirty="0" err="1" smtClean="0"/>
              <a:t>órdenes</a:t>
            </a:r>
            <a:r>
              <a:rPr lang="en-US" dirty="0" smtClean="0"/>
              <a:t> y </a:t>
            </a:r>
            <a:r>
              <a:rPr lang="en-US" dirty="0" err="1" smtClean="0"/>
              <a:t>decretos</a:t>
            </a:r>
            <a:r>
              <a:rPr lang="en-US" dirty="0" smtClean="0"/>
              <a:t>, y no en la </a:t>
            </a:r>
            <a:r>
              <a:rPr lang="en-US" dirty="0" err="1" smtClean="0"/>
              <a:t>participación</a:t>
            </a:r>
            <a:r>
              <a:rPr lang="en-US" dirty="0" smtClean="0"/>
              <a:t> de los </a:t>
            </a:r>
            <a:r>
              <a:rPr lang="en-US" dirty="0" err="1" smtClean="0"/>
              <a:t>ciudadanos</a:t>
            </a:r>
            <a:r>
              <a:rPr lang="en-US" dirty="0" smtClean="0"/>
              <a:t>. </a:t>
            </a:r>
            <a:r>
              <a:rPr lang="en-US" dirty="0" err="1" smtClean="0"/>
              <a:t>Duró</a:t>
            </a:r>
            <a:r>
              <a:rPr lang="en-US" dirty="0" smtClean="0"/>
              <a:t> 18 </a:t>
            </a:r>
            <a:r>
              <a:rPr lang="en-US" dirty="0" err="1" smtClean="0"/>
              <a:t>meses</a:t>
            </a:r>
            <a:r>
              <a:rPr lang="en-US" dirty="0" smtClean="0"/>
              <a:t>. </a:t>
            </a:r>
            <a:endParaRPr lang="en-US" dirty="0"/>
          </a:p>
          <a:p>
            <a:r>
              <a:rPr lang="en-US" dirty="0" smtClean="0"/>
              <a:t>Los </a:t>
            </a:r>
            <a:r>
              <a:rPr lang="en-US" dirty="0" err="1" smtClean="0"/>
              <a:t>puertorriqueños</a:t>
            </a:r>
            <a:r>
              <a:rPr lang="en-US" dirty="0" smtClean="0"/>
              <a:t> </a:t>
            </a:r>
            <a:r>
              <a:rPr lang="en-US" dirty="0" err="1" smtClean="0"/>
              <a:t>creían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los EEUU </a:t>
            </a:r>
            <a:r>
              <a:rPr lang="en-US" dirty="0" err="1" smtClean="0"/>
              <a:t>traerían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libertades</a:t>
            </a:r>
            <a:r>
              <a:rPr lang="en-US" dirty="0" smtClean="0"/>
              <a:t> y </a:t>
            </a:r>
            <a:r>
              <a:rPr lang="en-US" dirty="0" err="1" smtClean="0"/>
              <a:t>derechos</a:t>
            </a:r>
            <a:r>
              <a:rPr lang="en-US" dirty="0" smtClean="0"/>
              <a:t>.</a:t>
            </a:r>
          </a:p>
          <a:p>
            <a:r>
              <a:rPr lang="en-US" dirty="0" smtClean="0"/>
              <a:t>La </a:t>
            </a:r>
            <a:r>
              <a:rPr lang="en-US" dirty="0" err="1" smtClean="0"/>
              <a:t>Carta</a:t>
            </a:r>
            <a:r>
              <a:rPr lang="en-US" dirty="0" smtClean="0"/>
              <a:t> </a:t>
            </a:r>
            <a:r>
              <a:rPr lang="en-US" dirty="0" err="1" smtClean="0"/>
              <a:t>Autonómica</a:t>
            </a:r>
            <a:r>
              <a:rPr lang="en-US" dirty="0" smtClean="0"/>
              <a:t> se </a:t>
            </a:r>
            <a:r>
              <a:rPr lang="en-US" dirty="0" err="1" smtClean="0"/>
              <a:t>eliminó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no era compatible con el </a:t>
            </a:r>
            <a:r>
              <a:rPr lang="en-US" dirty="0" err="1" smtClean="0"/>
              <a:t>sistema</a:t>
            </a:r>
            <a:r>
              <a:rPr lang="en-US" dirty="0" smtClean="0"/>
              <a:t> de </a:t>
            </a:r>
            <a:r>
              <a:rPr lang="en-US" dirty="0" err="1" smtClean="0"/>
              <a:t>gobierno</a:t>
            </a:r>
            <a:r>
              <a:rPr lang="en-US" dirty="0" smtClean="0"/>
              <a:t> de los EEUU.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Consecuencias</a:t>
            </a:r>
            <a:r>
              <a:rPr lang="en-US" dirty="0" smtClean="0"/>
              <a:t> </a:t>
            </a:r>
            <a:r>
              <a:rPr lang="en-US" dirty="0" err="1" smtClean="0"/>
              <a:t>económicas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Los </a:t>
            </a:r>
            <a:r>
              <a:rPr lang="en-US" dirty="0" err="1" smtClean="0"/>
              <a:t>alimentos</a:t>
            </a:r>
            <a:r>
              <a:rPr lang="en-US" dirty="0" smtClean="0"/>
              <a:t> </a:t>
            </a:r>
            <a:r>
              <a:rPr lang="en-US" dirty="0" err="1" smtClean="0"/>
              <a:t>básicos</a:t>
            </a:r>
            <a:r>
              <a:rPr lang="en-US" dirty="0" smtClean="0"/>
              <a:t> se </a:t>
            </a:r>
            <a:r>
              <a:rPr lang="en-US" dirty="0" err="1" smtClean="0"/>
              <a:t>tornaron</a:t>
            </a:r>
            <a:r>
              <a:rPr lang="en-US" dirty="0" smtClean="0"/>
              <a:t> </a:t>
            </a:r>
            <a:r>
              <a:rPr lang="en-US" dirty="0" err="1" smtClean="0"/>
              <a:t>escasos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EEUU </a:t>
            </a:r>
            <a:r>
              <a:rPr lang="en-US" dirty="0" err="1" smtClean="0"/>
              <a:t>había</a:t>
            </a:r>
            <a:r>
              <a:rPr lang="en-US" dirty="0" smtClean="0"/>
              <a:t> </a:t>
            </a:r>
            <a:r>
              <a:rPr lang="en-US" dirty="0" err="1" smtClean="0"/>
              <a:t>bloqueado</a:t>
            </a:r>
            <a:r>
              <a:rPr lang="en-US" dirty="0" smtClean="0"/>
              <a:t> la </a:t>
            </a:r>
            <a:r>
              <a:rPr lang="en-US" dirty="0" err="1" smtClean="0"/>
              <a:t>bahía</a:t>
            </a:r>
            <a:r>
              <a:rPr lang="en-US" dirty="0" smtClean="0"/>
              <a:t> de San Juan.</a:t>
            </a:r>
          </a:p>
          <a:p>
            <a:r>
              <a:rPr lang="en-US" dirty="0" err="1" smtClean="0"/>
              <a:t>Pérdida</a:t>
            </a:r>
            <a:r>
              <a:rPr lang="en-US" dirty="0" smtClean="0"/>
              <a:t> de </a:t>
            </a:r>
            <a:r>
              <a:rPr lang="en-US" dirty="0" err="1" smtClean="0"/>
              <a:t>mercados</a:t>
            </a:r>
            <a:endParaRPr lang="en-US" dirty="0" smtClean="0"/>
          </a:p>
          <a:p>
            <a:r>
              <a:rPr lang="en-US" dirty="0" err="1" smtClean="0"/>
              <a:t>Permanencia</a:t>
            </a:r>
            <a:r>
              <a:rPr lang="en-US" dirty="0" smtClean="0"/>
              <a:t> de </a:t>
            </a:r>
            <a:r>
              <a:rPr lang="en-US" dirty="0" err="1" smtClean="0"/>
              <a:t>impuestos</a:t>
            </a:r>
            <a:r>
              <a:rPr lang="en-US" dirty="0" smtClean="0"/>
              <a:t> de </a:t>
            </a:r>
            <a:r>
              <a:rPr lang="en-US" dirty="0" err="1" smtClean="0"/>
              <a:t>entrada</a:t>
            </a:r>
            <a:endParaRPr lang="en-US" dirty="0" smtClean="0"/>
          </a:p>
          <a:p>
            <a:r>
              <a:rPr lang="en-US" dirty="0" smtClean="0"/>
              <a:t>Se </a:t>
            </a:r>
            <a:r>
              <a:rPr lang="en-US" dirty="0" err="1" smtClean="0"/>
              <a:t>suspende</a:t>
            </a:r>
            <a:r>
              <a:rPr lang="en-US" dirty="0" smtClean="0"/>
              <a:t> el </a:t>
            </a:r>
            <a:r>
              <a:rPr lang="en-US" dirty="0" err="1" smtClean="0"/>
              <a:t>pago</a:t>
            </a:r>
            <a:r>
              <a:rPr lang="en-US" dirty="0" smtClean="0"/>
              <a:t> de </a:t>
            </a:r>
            <a:r>
              <a:rPr lang="en-US" dirty="0" err="1" smtClean="0"/>
              <a:t>préstamos</a:t>
            </a:r>
            <a:r>
              <a:rPr lang="en-US" dirty="0" smtClean="0"/>
              <a:t> </a:t>
            </a:r>
            <a:r>
              <a:rPr lang="en-US" dirty="0" err="1" smtClean="0"/>
              <a:t>hipotecarios</a:t>
            </a:r>
            <a:r>
              <a:rPr lang="en-US" dirty="0" smtClean="0"/>
              <a:t>, con la idea de </a:t>
            </a:r>
            <a:r>
              <a:rPr lang="en-US" dirty="0" err="1" smtClean="0"/>
              <a:t>ayudar</a:t>
            </a:r>
            <a:r>
              <a:rPr lang="en-US" dirty="0" smtClean="0"/>
              <a:t> a los </a:t>
            </a:r>
            <a:r>
              <a:rPr lang="en-US" dirty="0" err="1" smtClean="0"/>
              <a:t>agricultores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Se cambia la </a:t>
            </a:r>
            <a:r>
              <a:rPr lang="en-US" dirty="0" err="1" smtClean="0"/>
              <a:t>moneda</a:t>
            </a:r>
            <a:r>
              <a:rPr lang="en-US" dirty="0" smtClean="0"/>
              <a:t> principal </a:t>
            </a:r>
            <a:r>
              <a:rPr lang="en-US" dirty="0" err="1" smtClean="0"/>
              <a:t>por</a:t>
            </a:r>
            <a:r>
              <a:rPr lang="en-US" dirty="0" smtClean="0"/>
              <a:t> el </a:t>
            </a:r>
            <a:r>
              <a:rPr lang="en-US" dirty="0" err="1" smtClean="0"/>
              <a:t>dolar</a:t>
            </a:r>
            <a:r>
              <a:rPr lang="en-US" dirty="0" smtClean="0"/>
              <a:t> </a:t>
            </a:r>
            <a:r>
              <a:rPr lang="en-US" dirty="0" err="1" smtClean="0"/>
              <a:t>estadounidense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Huracán</a:t>
            </a:r>
            <a:r>
              <a:rPr lang="en-US" dirty="0" smtClean="0"/>
              <a:t> San </a:t>
            </a:r>
            <a:r>
              <a:rPr lang="en-US" dirty="0" err="1" smtClean="0"/>
              <a:t>Ciriaco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agosto</a:t>
            </a:r>
            <a:r>
              <a:rPr lang="en-US" dirty="0" smtClean="0"/>
              <a:t> 1899 –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huracán</a:t>
            </a:r>
            <a:r>
              <a:rPr lang="en-US" dirty="0" smtClean="0"/>
              <a:t> </a:t>
            </a:r>
            <a:r>
              <a:rPr lang="en-US" dirty="0" err="1" smtClean="0"/>
              <a:t>causó</a:t>
            </a:r>
            <a:r>
              <a:rPr lang="en-US" dirty="0" smtClean="0"/>
              <a:t> la </a:t>
            </a:r>
            <a:r>
              <a:rPr lang="en-US" dirty="0" err="1" smtClean="0"/>
              <a:t>muerte</a:t>
            </a:r>
            <a:r>
              <a:rPr lang="en-US" dirty="0" smtClean="0"/>
              <a:t> de </a:t>
            </a:r>
            <a:r>
              <a:rPr lang="en-US" dirty="0" err="1" smtClean="0"/>
              <a:t>más</a:t>
            </a:r>
            <a:r>
              <a:rPr lang="en-US" dirty="0" smtClean="0"/>
              <a:t> de 3000 personas y </a:t>
            </a:r>
            <a:r>
              <a:rPr lang="en-US" dirty="0" err="1" smtClean="0"/>
              <a:t>dejó</a:t>
            </a:r>
            <a:r>
              <a:rPr lang="en-US" dirty="0" smtClean="0"/>
              <a:t> la </a:t>
            </a:r>
            <a:r>
              <a:rPr lang="en-US" dirty="0" err="1" smtClean="0"/>
              <a:t>agricultura</a:t>
            </a:r>
            <a:r>
              <a:rPr lang="en-US" dirty="0" smtClean="0"/>
              <a:t> en </a:t>
            </a:r>
            <a:r>
              <a:rPr lang="en-US" dirty="0" err="1" smtClean="0"/>
              <a:t>ruinas</a:t>
            </a:r>
            <a:r>
              <a:rPr lang="en-US" dirty="0" smtClean="0"/>
              <a:t>. El café, principal </a:t>
            </a:r>
            <a:r>
              <a:rPr lang="en-US" dirty="0" err="1" smtClean="0"/>
              <a:t>producto</a:t>
            </a:r>
            <a:r>
              <a:rPr lang="en-US" dirty="0" smtClean="0"/>
              <a:t> de </a:t>
            </a:r>
            <a:r>
              <a:rPr lang="en-US" dirty="0" err="1" smtClean="0"/>
              <a:t>exportación</a:t>
            </a:r>
            <a:r>
              <a:rPr lang="en-US" dirty="0" smtClean="0"/>
              <a:t>, </a:t>
            </a:r>
            <a:r>
              <a:rPr lang="en-US" dirty="0" err="1" smtClean="0"/>
              <a:t>perdió</a:t>
            </a:r>
            <a:r>
              <a:rPr lang="en-US" dirty="0" smtClean="0"/>
              <a:t> el 80% de los </a:t>
            </a:r>
            <a:r>
              <a:rPr lang="en-US" dirty="0" err="1" smtClean="0"/>
              <a:t>arbustos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2098</TotalTime>
  <Words>996</Words>
  <Application>Microsoft Office PowerPoint</Application>
  <PresentationFormat>On-screen Show (4:3)</PresentationFormat>
  <Paragraphs>112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Capítulo 12:  Una nueva metrópoli</vt:lpstr>
      <vt:lpstr>Un imperio en crisis</vt:lpstr>
      <vt:lpstr>Líderes separatistas</vt:lpstr>
      <vt:lpstr>El expansionismo  estadounidense</vt:lpstr>
      <vt:lpstr>Guerra  hispoanocubanoamericana</vt:lpstr>
      <vt:lpstr>Tratado de París</vt:lpstr>
      <vt:lpstr>El gobierno militar</vt:lpstr>
      <vt:lpstr>Consecuencias económicas</vt:lpstr>
      <vt:lpstr>Huracán San Ciriaco</vt:lpstr>
      <vt:lpstr>La americanizaciٴón</vt:lpstr>
      <vt:lpstr>Del gobierno militar al civil</vt:lpstr>
      <vt:lpstr>La ciudadanía puertorriqueña</vt:lpstr>
      <vt:lpstr>Ley de Cabotaje</vt:lpstr>
      <vt:lpstr>Casos Insulares </vt:lpstr>
      <vt:lpstr>Los partidos de Puerto Rico</vt:lpstr>
      <vt:lpstr>Partido Unión de Puerto Rico</vt:lpstr>
      <vt:lpstr>Luis Llorens Torres</vt:lpstr>
      <vt:lpstr>Los trabajadores se organizan</vt:lpstr>
      <vt:lpstr>El nuevo reino del azúcar</vt:lpstr>
      <vt:lpstr>El impacto social</vt:lpstr>
      <vt:lpstr>La creación de la Universidad de Puerto Rico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Wilmer</dc:creator>
  <cp:lastModifiedBy>Froebel Bilingual</cp:lastModifiedBy>
  <cp:revision>34</cp:revision>
  <dcterms:created xsi:type="dcterms:W3CDTF">2014-02-03T12:43:10Z</dcterms:created>
  <dcterms:modified xsi:type="dcterms:W3CDTF">2016-02-29T12:51:45Z</dcterms:modified>
</cp:coreProperties>
</file>