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handoutMasterIdLst>
    <p:handoutMasterId r:id="rId11"/>
  </p:handoutMasterIdLst>
  <p:sldIdLst>
    <p:sldId id="257" r:id="rId2"/>
    <p:sldId id="329" r:id="rId3"/>
    <p:sldId id="330" r:id="rId4"/>
    <p:sldId id="331" r:id="rId5"/>
    <p:sldId id="332" r:id="rId6"/>
    <p:sldId id="326" r:id="rId7"/>
    <p:sldId id="327" r:id="rId8"/>
    <p:sldId id="328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380" autoAdjust="0"/>
  </p:normalViewPr>
  <p:slideViewPr>
    <p:cSldViewPr>
      <p:cViewPr varScale="1">
        <p:scale>
          <a:sx n="66" d="100"/>
          <a:sy n="66" d="100"/>
        </p:scale>
        <p:origin x="-132" y="-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outlineViewPr>
    <p:cViewPr>
      <p:scale>
        <a:sx n="33" d="100"/>
        <a:sy n="33" d="100"/>
      </p:scale>
      <p:origin x="48" y="6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pPr/>
              <a:t>9/3/2015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pPr/>
              <a:t>9/3/2015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094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83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11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9670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772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33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79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7066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950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264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473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54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7940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8438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428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088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1401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7D0E-4A4F-4307-8994-C1891D747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035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iencia.cu/cdorigen/arca/bdmar.ht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3" y="1447801"/>
            <a:ext cx="11034171" cy="3329581"/>
          </a:xfrm>
        </p:spPr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</a:t>
            </a:r>
            <a:r>
              <a:rPr lang="en-US" dirty="0" smtClean="0"/>
              <a:t>4: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Los </a:t>
            </a:r>
            <a:r>
              <a:rPr lang="en-US" sz="6000" dirty="0" err="1" smtClean="0"/>
              <a:t>primeros</a:t>
            </a:r>
            <a:r>
              <a:rPr lang="en-US" sz="6000" dirty="0" smtClean="0"/>
              <a:t> </a:t>
            </a:r>
            <a:r>
              <a:rPr lang="en-US" sz="6000" dirty="0" err="1" smtClean="0"/>
              <a:t>habitantes</a:t>
            </a:r>
            <a:r>
              <a:rPr lang="en-US" sz="6000" dirty="0" smtClean="0"/>
              <a:t> de </a:t>
            </a:r>
            <a:r>
              <a:rPr lang="en-US" sz="6000" dirty="0" err="1" smtClean="0"/>
              <a:t>Boriquén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Wilmer Alvarez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Timbrazo</a:t>
            </a:r>
            <a:r>
              <a:rPr lang="en-US" dirty="0" smtClean="0"/>
              <a:t> Boricua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Como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fueras</a:t>
            </a:r>
            <a:r>
              <a:rPr lang="en-US" sz="3200" dirty="0" smtClean="0"/>
              <a:t> un </a:t>
            </a:r>
            <a:r>
              <a:rPr lang="en-US" sz="3200" dirty="0" err="1" smtClean="0"/>
              <a:t>taíno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nad</a:t>
            </a:r>
            <a:r>
              <a:rPr lang="en-US" sz="3200" dirty="0" err="1" smtClean="0"/>
              <a:t>ó</a:t>
            </a:r>
            <a:r>
              <a:rPr lang="en-US" sz="3200" dirty="0" smtClean="0"/>
              <a:t> de </a:t>
            </a:r>
            <a:r>
              <a:rPr lang="en-US" sz="3200" dirty="0" err="1" smtClean="0"/>
              <a:t>regreso</a:t>
            </a:r>
            <a:r>
              <a:rPr lang="en-US" sz="3200" dirty="0" smtClean="0"/>
              <a:t> a </a:t>
            </a:r>
            <a:r>
              <a:rPr lang="en-US" sz="3200" dirty="0" err="1" smtClean="0"/>
              <a:t>Burunquen</a:t>
            </a:r>
            <a:r>
              <a:rPr lang="en-US" sz="3200" dirty="0" smtClean="0"/>
              <a:t> (</a:t>
            </a:r>
            <a:r>
              <a:rPr lang="en-US" sz="3200" dirty="0" err="1" smtClean="0"/>
              <a:t>Borikén</a:t>
            </a:r>
            <a:r>
              <a:rPr lang="en-US" sz="3200" dirty="0" smtClean="0"/>
              <a:t>), </a:t>
            </a:r>
            <a:r>
              <a:rPr lang="en-US" sz="3200" dirty="0" err="1" smtClean="0"/>
              <a:t>escribe</a:t>
            </a:r>
            <a:r>
              <a:rPr lang="en-US" sz="3200" dirty="0" smtClean="0"/>
              <a:t> un </a:t>
            </a:r>
            <a:r>
              <a:rPr lang="en-US" sz="3200" dirty="0" err="1" smtClean="0"/>
              <a:t>relato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lo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viste</a:t>
            </a:r>
            <a:r>
              <a:rPr lang="en-US" sz="3200" dirty="0" smtClean="0"/>
              <a:t> entre los </a:t>
            </a:r>
            <a:r>
              <a:rPr lang="en-US" sz="3200" dirty="0" err="1" smtClean="0"/>
              <a:t>indios</a:t>
            </a:r>
            <a:r>
              <a:rPr lang="en-US" sz="3200" dirty="0" smtClean="0"/>
              <a:t> </a:t>
            </a:r>
            <a:r>
              <a:rPr lang="en-US" sz="3200" dirty="0" err="1" smtClean="0"/>
              <a:t>caribes</a:t>
            </a:r>
            <a:r>
              <a:rPr lang="en-US" sz="3200" dirty="0" smtClean="0"/>
              <a:t> (</a:t>
            </a:r>
            <a:r>
              <a:rPr lang="en-US" sz="3200" dirty="0" err="1" smtClean="0"/>
              <a:t>tus</a:t>
            </a:r>
            <a:r>
              <a:rPr lang="en-US" sz="3200" dirty="0" smtClean="0"/>
              <a:t> </a:t>
            </a:r>
            <a:r>
              <a:rPr lang="en-US" sz="3200" dirty="0" err="1" smtClean="0"/>
              <a:t>enemigos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pic>
        <p:nvPicPr>
          <p:cNvPr id="2050" name="Picture 2" descr="http://findicons.com/files/icons/1035/human_o2/128/b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2" y="3048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mujeres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gritaron</a:t>
            </a:r>
            <a:r>
              <a:rPr lang="en-US" dirty="0" smtClean="0"/>
              <a:t> “</a:t>
            </a:r>
            <a:r>
              <a:rPr lang="en-US" dirty="0" err="1" smtClean="0"/>
              <a:t>taíno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1752600"/>
            <a:ext cx="8944211" cy="48767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Belicosa</a:t>
            </a:r>
            <a:r>
              <a:rPr lang="en-US" dirty="0" smtClean="0"/>
              <a:t> –  </a:t>
            </a:r>
            <a:r>
              <a:rPr lang="en-US" dirty="0" err="1" smtClean="0"/>
              <a:t>agresiva</a:t>
            </a:r>
            <a:r>
              <a:rPr lang="en-US" dirty="0" smtClean="0"/>
              <a:t>, </a:t>
            </a:r>
            <a:r>
              <a:rPr lang="en-US" dirty="0" err="1" smtClean="0"/>
              <a:t>guerrera</a:t>
            </a:r>
            <a:r>
              <a:rPr lang="en-US" dirty="0" smtClean="0"/>
              <a:t>, </a:t>
            </a:r>
            <a:r>
              <a:rPr lang="en-US" dirty="0" err="1" smtClean="0"/>
              <a:t>peleona</a:t>
            </a:r>
            <a:endParaRPr lang="en-US" dirty="0" smtClean="0"/>
          </a:p>
          <a:p>
            <a:r>
              <a:rPr lang="en-US" b="1" dirty="0" err="1" smtClean="0"/>
              <a:t>Aborígenes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originarios</a:t>
            </a:r>
            <a:r>
              <a:rPr lang="en-US" dirty="0" smtClean="0"/>
              <a:t> de un </a:t>
            </a:r>
            <a:r>
              <a:rPr lang="en-US" dirty="0" err="1" smtClean="0"/>
              <a:t>lugar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Percepción</a:t>
            </a:r>
            <a:r>
              <a:rPr lang="en-US" dirty="0" smtClean="0"/>
              <a:t> – </a:t>
            </a:r>
            <a:r>
              <a:rPr lang="en-US" dirty="0" err="1" smtClean="0"/>
              <a:t>sensación</a:t>
            </a:r>
            <a:r>
              <a:rPr lang="en-US" dirty="0" smtClean="0"/>
              <a:t> o </a:t>
            </a:r>
            <a:r>
              <a:rPr lang="en-US" dirty="0" err="1" smtClean="0"/>
              <a:t>impresión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Cronistas</a:t>
            </a:r>
            <a:r>
              <a:rPr lang="en-US" dirty="0" smtClean="0"/>
              <a:t> – personas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escriben</a:t>
            </a:r>
            <a:r>
              <a:rPr lang="en-US" dirty="0" smtClean="0"/>
              <a:t> los </a:t>
            </a:r>
            <a:r>
              <a:rPr lang="en-US" dirty="0" err="1" smtClean="0"/>
              <a:t>sucesos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presencian</a:t>
            </a:r>
            <a:r>
              <a:rPr lang="en-US" dirty="0" smtClean="0"/>
              <a:t>, en el </a:t>
            </a:r>
            <a:r>
              <a:rPr lang="en-US" dirty="0" err="1" smtClean="0"/>
              <a:t>orden</a:t>
            </a:r>
            <a:r>
              <a:rPr lang="en-US" dirty="0" smtClean="0"/>
              <a:t> en el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ocurren</a:t>
            </a:r>
            <a:r>
              <a:rPr lang="en-US" dirty="0" smtClean="0"/>
              <a:t> y de </a:t>
            </a:r>
            <a:r>
              <a:rPr lang="en-US" dirty="0" err="1" smtClean="0"/>
              <a:t>acuerdo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visión</a:t>
            </a:r>
            <a:r>
              <a:rPr lang="en-US" dirty="0" smtClean="0"/>
              <a:t> del 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</a:p>
          <a:p>
            <a:pPr lvl="0"/>
            <a:r>
              <a:rPr lang="en-US" b="1" dirty="0" err="1" smtClean="0"/>
              <a:t>Arqueología</a:t>
            </a:r>
            <a:r>
              <a:rPr lang="en-US" dirty="0" smtClean="0"/>
              <a:t> - </a:t>
            </a:r>
            <a:r>
              <a:rPr lang="es-PR" dirty="0" smtClean="0"/>
              <a:t>Ciencia que estudia lo que se refiere a las artes, a los monumentos y a los objetos de la antigüedad, especialmente a través de sus restos</a:t>
            </a:r>
            <a:r>
              <a:rPr lang="es-PR" dirty="0" smtClean="0"/>
              <a:t>.</a:t>
            </a:r>
            <a:endParaRPr lang="en-US" dirty="0" smtClean="0"/>
          </a:p>
          <a:p>
            <a:r>
              <a:rPr lang="en-US" b="1" dirty="0" err="1" smtClean="0"/>
              <a:t>Antropología</a:t>
            </a:r>
            <a:r>
              <a:rPr lang="en-US" dirty="0" smtClean="0"/>
              <a:t> – </a:t>
            </a:r>
            <a:r>
              <a:rPr lang="es-PR" dirty="0" smtClean="0"/>
              <a:t>Es el estudio del ser humano</a:t>
            </a:r>
            <a:r>
              <a:rPr lang="es-PR" dirty="0" smtClean="0"/>
              <a:t>.</a:t>
            </a:r>
            <a:endParaRPr lang="en-US" dirty="0" smtClean="0"/>
          </a:p>
          <a:p>
            <a:pPr lvl="0"/>
            <a:r>
              <a:rPr lang="en-US" b="1" dirty="0" err="1" smtClean="0"/>
              <a:t>Arqueólogos</a:t>
            </a:r>
            <a:r>
              <a:rPr lang="en-US" dirty="0" smtClean="0"/>
              <a:t> - </a:t>
            </a:r>
            <a:r>
              <a:rPr lang="es-PR" dirty="0" smtClean="0"/>
              <a:t>Científicos </a:t>
            </a:r>
            <a:r>
              <a:rPr lang="es-PR" dirty="0" smtClean="0"/>
              <a:t>que excavan los fósiles, los utensilios y herramientas del pasado, con el propósito de estudiarlos. </a:t>
            </a:r>
            <a:endParaRPr lang="en-US" dirty="0" smtClean="0"/>
          </a:p>
          <a:p>
            <a:pPr lvl="0"/>
            <a:r>
              <a:rPr lang="en-US" b="1" dirty="0" err="1" smtClean="0"/>
              <a:t>Etnografía</a:t>
            </a:r>
            <a:r>
              <a:rPr lang="en-US" dirty="0" smtClean="0"/>
              <a:t> -   </a:t>
            </a:r>
            <a:r>
              <a:rPr lang="es-PR" dirty="0" smtClean="0"/>
              <a:t>Estudio descriptivo de las costumbres y tradiciones de los pueblos</a:t>
            </a:r>
            <a:r>
              <a:rPr lang="es-PR" dirty="0" smtClean="0"/>
              <a:t>.</a:t>
            </a:r>
          </a:p>
          <a:p>
            <a:r>
              <a:rPr lang="es-PR" b="1" dirty="0" smtClean="0"/>
              <a:t>Método de carbono 14 </a:t>
            </a:r>
            <a:r>
              <a:rPr lang="es-PR" dirty="0" smtClean="0"/>
              <a:t>- </a:t>
            </a:r>
            <a:r>
              <a:rPr lang="es-PR" dirty="0" smtClean="0"/>
              <a:t>Método utilizado por científicos para precisar la edad de los restos arqueológicos.</a:t>
            </a:r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pobló</a:t>
            </a:r>
            <a:r>
              <a:rPr lang="en-US" dirty="0" smtClean="0"/>
              <a:t> </a:t>
            </a:r>
            <a:r>
              <a:rPr lang="en-US" dirty="0" err="1" smtClean="0"/>
              <a:t>América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www.bbc.com/staticarchive/53f9c9dde83675100e4d5c686b573db1a52bc1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012" y="1220694"/>
            <a:ext cx="5867400" cy="56373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http://www.redciencia.cu/cdorigen/arca/imagen/pgcari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6412" cy="68914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08812" y="2895600"/>
            <a:ext cx="518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www.redciencia.cu/cdorigen/arca/bdmar.htm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arte </a:t>
            </a:r>
            <a:r>
              <a:rPr lang="en-US" dirty="0" err="1" smtClean="0"/>
              <a:t>aborígen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2800" dirty="0" err="1" smtClean="0"/>
              <a:t>Decoración</a:t>
            </a:r>
            <a:r>
              <a:rPr lang="en-US" sz="2800" dirty="0" smtClean="0"/>
              <a:t> corporal</a:t>
            </a:r>
          </a:p>
          <a:p>
            <a:pPr lvl="1"/>
            <a:r>
              <a:rPr lang="en-US" sz="2800" dirty="0" err="1" smtClean="0"/>
              <a:t>Música</a:t>
            </a:r>
            <a:endParaRPr lang="en-US" sz="2800" dirty="0" smtClean="0"/>
          </a:p>
          <a:p>
            <a:pPr lvl="1"/>
            <a:r>
              <a:rPr lang="en-US" sz="2800" dirty="0" smtClean="0"/>
              <a:t>Canto</a:t>
            </a:r>
          </a:p>
          <a:p>
            <a:pPr lvl="1"/>
            <a:r>
              <a:rPr lang="en-US" sz="2800" dirty="0" err="1" smtClean="0"/>
              <a:t>Baile</a:t>
            </a:r>
            <a:endParaRPr lang="en-US" sz="2800" dirty="0" smtClean="0"/>
          </a:p>
          <a:p>
            <a:pPr lvl="1"/>
            <a:r>
              <a:rPr lang="en-US" sz="2800" dirty="0" err="1" smtClean="0"/>
              <a:t>Construcciones</a:t>
            </a:r>
            <a:endParaRPr lang="en-US" sz="2800" dirty="0" smtClean="0"/>
          </a:p>
          <a:p>
            <a:pPr lvl="1"/>
            <a:r>
              <a:rPr lang="en-US" sz="2800" dirty="0" err="1" smtClean="0"/>
              <a:t>Tejidos</a:t>
            </a:r>
            <a:endParaRPr lang="en-US" sz="2800" dirty="0" smtClean="0"/>
          </a:p>
          <a:p>
            <a:pPr lvl="1"/>
            <a:r>
              <a:rPr lang="en-US" sz="2800" dirty="0" err="1" smtClean="0"/>
              <a:t>Cestería</a:t>
            </a: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Orfebrería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confección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joyas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Alfarería</a:t>
            </a:r>
            <a:r>
              <a:rPr lang="en-US" sz="2800" dirty="0" smtClean="0"/>
              <a:t> (</a:t>
            </a:r>
            <a:r>
              <a:rPr lang="en-US" sz="2800" dirty="0" err="1" smtClean="0"/>
              <a:t>Cerámica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Arte </a:t>
            </a:r>
            <a:r>
              <a:rPr lang="en-US" sz="2800" dirty="0" err="1" smtClean="0"/>
              <a:t>rupestre</a:t>
            </a:r>
            <a:endParaRPr lang="en-US" sz="2800" dirty="0" smtClean="0"/>
          </a:p>
          <a:p>
            <a:r>
              <a:rPr lang="en-US" sz="2800" dirty="0" err="1" smtClean="0"/>
              <a:t>escultura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Herencia</a:t>
            </a:r>
            <a:r>
              <a:rPr lang="en-US" dirty="0" smtClean="0"/>
              <a:t> Cultural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Productos</a:t>
            </a:r>
            <a:r>
              <a:rPr lang="en-US" dirty="0" smtClean="0"/>
              <a:t> </a:t>
            </a:r>
            <a:r>
              <a:rPr lang="en-US" dirty="0" err="1" smtClean="0"/>
              <a:t>agrícolas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en la </a:t>
            </a:r>
            <a:r>
              <a:rPr lang="en-US" dirty="0" err="1" smtClean="0"/>
              <a:t>sociedad</a:t>
            </a:r>
            <a:r>
              <a:rPr lang="en-US" dirty="0" smtClean="0"/>
              <a:t> colonial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Maíz</a:t>
            </a:r>
            <a:endParaRPr lang="en-US" dirty="0" smtClean="0"/>
          </a:p>
          <a:p>
            <a:r>
              <a:rPr lang="en-US" dirty="0" err="1" smtClean="0"/>
              <a:t>Yautía</a:t>
            </a:r>
            <a:endParaRPr lang="en-US" dirty="0" smtClean="0"/>
          </a:p>
          <a:p>
            <a:r>
              <a:rPr lang="en-US" dirty="0" smtClean="0"/>
              <a:t>Piña</a:t>
            </a:r>
          </a:p>
          <a:p>
            <a:r>
              <a:rPr lang="en-US" dirty="0" err="1" smtClean="0"/>
              <a:t>Guayaba</a:t>
            </a:r>
            <a:endParaRPr lang="en-US" dirty="0" smtClean="0"/>
          </a:p>
          <a:p>
            <a:r>
              <a:rPr lang="en-US" dirty="0" err="1" smtClean="0"/>
              <a:t>Guanábana</a:t>
            </a:r>
            <a:endParaRPr lang="en-US" dirty="0" smtClean="0"/>
          </a:p>
          <a:p>
            <a:r>
              <a:rPr lang="en-US" dirty="0" smtClean="0"/>
              <a:t>Papaya</a:t>
            </a:r>
          </a:p>
          <a:p>
            <a:r>
              <a:rPr lang="en-US" dirty="0" err="1" smtClean="0"/>
              <a:t>Jobo</a:t>
            </a:r>
            <a:endParaRPr lang="en-US" dirty="0" smtClean="0"/>
          </a:p>
          <a:p>
            <a:r>
              <a:rPr lang="en-US" dirty="0" err="1" smtClean="0"/>
              <a:t>Mamey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Plantas</a:t>
            </a:r>
            <a:r>
              <a:rPr lang="en-US" dirty="0" smtClean="0"/>
              <a:t> </a:t>
            </a:r>
            <a:r>
              <a:rPr lang="en-US" dirty="0" err="1" smtClean="0"/>
              <a:t>medicinales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Guayacán</a:t>
            </a:r>
            <a:endParaRPr lang="en-US" dirty="0" smtClean="0"/>
          </a:p>
          <a:p>
            <a:r>
              <a:rPr lang="en-US" dirty="0" err="1" smtClean="0"/>
              <a:t>Tabaco</a:t>
            </a:r>
            <a:endParaRPr lang="en-US" dirty="0" smtClean="0"/>
          </a:p>
          <a:p>
            <a:r>
              <a:rPr lang="en-US" dirty="0" smtClean="0"/>
              <a:t>Tuna (</a:t>
            </a:r>
            <a:r>
              <a:rPr lang="en-US" dirty="0" err="1" smtClean="0"/>
              <a:t>tipo</a:t>
            </a:r>
            <a:r>
              <a:rPr lang="en-US" dirty="0" smtClean="0"/>
              <a:t> de cactus)</a:t>
            </a:r>
          </a:p>
          <a:p>
            <a:r>
              <a:rPr lang="en-US" dirty="0" err="1" smtClean="0"/>
              <a:t>Curía</a:t>
            </a:r>
            <a:endParaRPr lang="en-US" dirty="0" smtClean="0"/>
          </a:p>
          <a:p>
            <a:r>
              <a:rPr lang="en-US" dirty="0" err="1" smtClean="0"/>
              <a:t>Guao</a:t>
            </a:r>
            <a:endParaRPr lang="en-US" dirty="0" smtClean="0"/>
          </a:p>
          <a:p>
            <a:r>
              <a:rPr lang="en-US" dirty="0" err="1" smtClean="0"/>
              <a:t>Yagrumo</a:t>
            </a:r>
            <a:endParaRPr lang="en-US" dirty="0" smtClean="0"/>
          </a:p>
          <a:p>
            <a:r>
              <a:rPr lang="en-US" dirty="0" err="1" smtClean="0"/>
              <a:t>Jobo</a:t>
            </a:r>
            <a:endParaRPr lang="en-US" dirty="0" smtClean="0"/>
          </a:p>
          <a:p>
            <a:r>
              <a:rPr lang="en-US" dirty="0" err="1" smtClean="0"/>
              <a:t>Jagua</a:t>
            </a:r>
            <a:endParaRPr lang="en-US" dirty="0" smtClean="0"/>
          </a:p>
          <a:p>
            <a:r>
              <a:rPr lang="en-US" dirty="0" err="1" smtClean="0"/>
              <a:t>Túa-túa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27038"/>
            <a:ext cx="10969943" cy="16303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C000"/>
                </a:solidFill>
              </a:rPr>
              <a:t>Lee la </a:t>
            </a:r>
            <a:r>
              <a:rPr lang="en-US" sz="2800" dirty="0" err="1" smtClean="0">
                <a:solidFill>
                  <a:srgbClr val="FFC000"/>
                </a:solidFill>
              </a:rPr>
              <a:t>sección</a:t>
            </a:r>
            <a:r>
              <a:rPr lang="en-US" sz="2800" dirty="0" smtClean="0">
                <a:solidFill>
                  <a:srgbClr val="FFC000"/>
                </a:solidFill>
              </a:rPr>
              <a:t> DATOS BIOGRÁFICOS del </a:t>
            </a:r>
            <a:r>
              <a:rPr lang="en-US" sz="2800" dirty="0" err="1" smtClean="0">
                <a:solidFill>
                  <a:srgbClr val="FFC000"/>
                </a:solidFill>
              </a:rPr>
              <a:t>libro</a:t>
            </a:r>
            <a:r>
              <a:rPr lang="en-US" sz="2800" dirty="0" smtClean="0">
                <a:solidFill>
                  <a:srgbClr val="FFC000"/>
                </a:solidFill>
              </a:rPr>
              <a:t> de </a:t>
            </a:r>
            <a:r>
              <a:rPr lang="en-US" sz="2800" dirty="0" err="1" smtClean="0">
                <a:solidFill>
                  <a:srgbClr val="FFC000"/>
                </a:solidFill>
              </a:rPr>
              <a:t>texto</a:t>
            </a:r>
            <a:r>
              <a:rPr lang="en-US" sz="2800" dirty="0" smtClean="0">
                <a:solidFill>
                  <a:srgbClr val="FFC000"/>
                </a:solidFill>
              </a:rPr>
              <a:t> la </a:t>
            </a:r>
            <a:r>
              <a:rPr lang="en-US" sz="2800" dirty="0" err="1" smtClean="0">
                <a:solidFill>
                  <a:srgbClr val="FFC000"/>
                </a:solidFill>
              </a:rPr>
              <a:t>informacion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sobre</a:t>
            </a:r>
            <a:r>
              <a:rPr lang="en-US" sz="2800" dirty="0" smtClean="0">
                <a:solidFill>
                  <a:srgbClr val="FFC000"/>
                </a:solidFill>
              </a:rPr>
              <a:t> fray </a:t>
            </a:r>
            <a:r>
              <a:rPr lang="en-US" sz="2800" dirty="0" err="1">
                <a:solidFill>
                  <a:srgbClr val="FFC000"/>
                </a:solidFill>
              </a:rPr>
              <a:t>B</a:t>
            </a:r>
            <a:r>
              <a:rPr lang="en-US" sz="2800" dirty="0" err="1" smtClean="0">
                <a:solidFill>
                  <a:srgbClr val="FFC000"/>
                </a:solidFill>
              </a:rPr>
              <a:t>artolomé</a:t>
            </a:r>
            <a:r>
              <a:rPr lang="en-US" sz="2800" dirty="0" smtClean="0">
                <a:solidFill>
                  <a:srgbClr val="FFC000"/>
                </a:solidFill>
              </a:rPr>
              <a:t> de </a:t>
            </a:r>
            <a:r>
              <a:rPr lang="en-US" sz="2800" dirty="0" err="1" smtClean="0">
                <a:solidFill>
                  <a:srgbClr val="FFC000"/>
                </a:solidFill>
              </a:rPr>
              <a:t>las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casas</a:t>
            </a:r>
            <a:r>
              <a:rPr lang="en-US" sz="2800" dirty="0" smtClean="0">
                <a:solidFill>
                  <a:srgbClr val="FFC000"/>
                </a:solidFill>
              </a:rPr>
              <a:t>. (P. 299 “</a:t>
            </a:r>
            <a:r>
              <a:rPr lang="en-US" sz="2800" dirty="0" err="1" smtClean="0">
                <a:solidFill>
                  <a:srgbClr val="FFC000"/>
                </a:solidFill>
              </a:rPr>
              <a:t>libro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nuevo</a:t>
            </a:r>
            <a:r>
              <a:rPr lang="en-US" sz="2800" dirty="0" smtClean="0">
                <a:solidFill>
                  <a:srgbClr val="FFC000"/>
                </a:solidFill>
              </a:rPr>
              <a:t>”, P.287 “</a:t>
            </a:r>
            <a:r>
              <a:rPr lang="en-US" sz="2800" dirty="0" err="1" smtClean="0">
                <a:solidFill>
                  <a:srgbClr val="FFC000"/>
                </a:solidFill>
              </a:rPr>
              <a:t>libro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viejo</a:t>
            </a:r>
            <a:r>
              <a:rPr lang="en-US" sz="2800" dirty="0" smtClean="0">
                <a:solidFill>
                  <a:srgbClr val="FFC000"/>
                </a:solidFill>
              </a:rPr>
              <a:t>”)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err="1" smtClean="0">
                <a:solidFill>
                  <a:srgbClr val="FFC000"/>
                </a:solidFill>
              </a:rPr>
              <a:t>Contesta</a:t>
            </a:r>
            <a:r>
              <a:rPr lang="en-US" sz="3200" dirty="0" smtClean="0">
                <a:solidFill>
                  <a:srgbClr val="FFC000"/>
                </a:solidFill>
              </a:rPr>
              <a:t>: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590801"/>
            <a:ext cx="10969943" cy="4038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se le </a:t>
            </a:r>
            <a:r>
              <a:rPr lang="en-US" dirty="0" err="1" smtClean="0"/>
              <a:t>llamó</a:t>
            </a:r>
            <a:r>
              <a:rPr lang="en-US" dirty="0" smtClean="0"/>
              <a:t> “Protector Universal de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Indios</a:t>
            </a:r>
            <a:r>
              <a:rPr lang="en-US" dirty="0" smtClean="0"/>
              <a:t>”?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le </a:t>
            </a:r>
            <a:r>
              <a:rPr lang="en-US" dirty="0" err="1" smtClean="0"/>
              <a:t>motivó</a:t>
            </a:r>
            <a:r>
              <a:rPr lang="en-US" dirty="0" smtClean="0"/>
              <a:t> </a:t>
            </a:r>
            <a:r>
              <a:rPr lang="en-US" dirty="0" err="1" smtClean="0"/>
              <a:t>renunciar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encomienda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habría</a:t>
            </a:r>
            <a:r>
              <a:rPr lang="en-US" dirty="0" smtClean="0"/>
              <a:t> </a:t>
            </a:r>
            <a:r>
              <a:rPr lang="en-US" dirty="0" err="1" smtClean="0"/>
              <a:t>cambiado</a:t>
            </a:r>
            <a:r>
              <a:rPr lang="en-US" dirty="0" smtClean="0"/>
              <a:t> la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Leyes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se </a:t>
            </a:r>
            <a:r>
              <a:rPr lang="en-US" dirty="0" err="1" smtClean="0"/>
              <a:t>hubieran</a:t>
            </a:r>
            <a:r>
              <a:rPr lang="en-US" dirty="0" smtClean="0"/>
              <a:t> </a:t>
            </a:r>
            <a:r>
              <a:rPr lang="en-US" dirty="0" err="1" smtClean="0"/>
              <a:t>puesto</a:t>
            </a:r>
            <a:r>
              <a:rPr lang="en-US" dirty="0" smtClean="0"/>
              <a:t> en </a:t>
            </a:r>
            <a:r>
              <a:rPr lang="en-US" dirty="0" err="1" smtClean="0"/>
              <a:t>práctica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23219</TotalTime>
  <Words>285</Words>
  <Application>Microsoft Office PowerPoint</Application>
  <PresentationFormat>Custom</PresentationFormat>
  <Paragraphs>54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Capítulo 4:  Los primeros habitantes de Boriquén</vt:lpstr>
      <vt:lpstr>Timbrazo Boricua</vt:lpstr>
      <vt:lpstr>Las mujeres que gritaron “taíno”</vt:lpstr>
      <vt:lpstr>¿Cómo se pobló América?</vt:lpstr>
      <vt:lpstr>Slide 5</vt:lpstr>
      <vt:lpstr>El arte aborígen </vt:lpstr>
      <vt:lpstr>Herencia Cultural</vt:lpstr>
      <vt:lpstr>Lee la sección DATOS BIOGRÁFICOS del libro de texto la informacion sobre fray Bartolomé de las casas. (P. 299 “libro nuevo”, P.287 “libro viejo”)  Contesta: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Wilmer Alvarez</dc:creator>
  <cp:lastModifiedBy>Froebel Bilingual</cp:lastModifiedBy>
  <cp:revision>15</cp:revision>
  <dcterms:created xsi:type="dcterms:W3CDTF">2013-12-03T00:47:30Z</dcterms:created>
  <dcterms:modified xsi:type="dcterms:W3CDTF">2015-09-03T19:28:39Z</dcterms:modified>
</cp:coreProperties>
</file>