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1" r:id="rId3"/>
    <p:sldId id="262" r:id="rId4"/>
    <p:sldId id="259" r:id="rId5"/>
    <p:sldId id="257" r:id="rId6"/>
    <p:sldId id="263" r:id="rId7"/>
    <p:sldId id="264" r:id="rId8"/>
    <p:sldId id="270" r:id="rId9"/>
    <p:sldId id="265" r:id="rId10"/>
    <p:sldId id="266" r:id="rId11"/>
    <p:sldId id="271" r:id="rId12"/>
    <p:sldId id="267" r:id="rId13"/>
    <p:sldId id="268" r:id="rId14"/>
    <p:sldId id="272" r:id="rId15"/>
    <p:sldId id="269" r:id="rId16"/>
    <p:sldId id="273" r:id="rId17"/>
    <p:sldId id="274" r:id="rId18"/>
    <p:sldId id="275" r:id="rId19"/>
    <p:sldId id="278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56" autoAdjust="0"/>
    <p:restoredTop sz="94660"/>
  </p:normalViewPr>
  <p:slideViewPr>
    <p:cSldViewPr>
      <p:cViewPr varScale="1">
        <p:scale>
          <a:sx n="72" d="100"/>
          <a:sy n="7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E0A36-3A65-49C0-AFA2-3822EBA61E50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03F1A-2358-4507-8668-679E82697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5011" indent="-225011">
              <a:spcBef>
                <a:spcPct val="0"/>
              </a:spcBef>
            </a:pPr>
            <a:r>
              <a:rPr lang="es-PR" b="1" dirty="0" smtClean="0">
                <a:ea typeface="ヒラギノ角ゴ Pro W3" pitchFamily="-84" charset="-128"/>
              </a:rPr>
              <a:t>Notas y sugerencias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El propósito de esta presentación es introducir la segunda unidad del libro </a:t>
            </a:r>
            <a:r>
              <a:rPr lang="es-PR" i="1" dirty="0" smtClean="0">
                <a:ea typeface="ヒラギノ角ゴ Pro W3" pitchFamily="-84" charset="-128"/>
              </a:rPr>
              <a:t>Puerto Rico: geografía, historia y sociedad</a:t>
            </a:r>
            <a:r>
              <a:rPr lang="es-PR" dirty="0" smtClean="0">
                <a:ea typeface="ヒラギノ角ゴ Pro W3" pitchFamily="-84" charset="-128"/>
              </a:rPr>
              <a:t>, de Ediciones SM. Recuerde que debe hacer clic sobre cada laminilla para adelantar la entrada de textos, imágenes y efectos, así como avanzar a la próxima laminilla. Es recomendable estudiar y ensayar la proyección de la presentación antes de discutirla con el grupo.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Para enriquecer la experiencia en clase, acompañe esta presentación con música de fondo, ya sea una canción para toda la presentación o canciones diversas para cada parte (música indígena, música afroamericana, y así sucesivamente).</a:t>
            </a:r>
          </a:p>
          <a:p>
            <a:pPr marL="225011" indent="-225011">
              <a:spcBef>
                <a:spcPct val="0"/>
              </a:spcBef>
              <a:buFontTx/>
              <a:buChar char="•"/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No olvide que los estudiantes también deben participar. Invítelos a hacer preguntas y comentarios para que la exposición sea interactiva e interesante.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43E5DE-173F-4AFF-93CD-9D211C26C9C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5011" indent="-225011">
              <a:spcBef>
                <a:spcPct val="0"/>
              </a:spcBef>
            </a:pPr>
            <a:r>
              <a:rPr lang="es-PR" b="1" dirty="0" smtClean="0">
                <a:ea typeface="ヒラギノ角ゴ Pro W3" pitchFamily="-84" charset="-128"/>
              </a:rPr>
              <a:t>Notas y sugerencias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El propósito de esta presentación es introducir la segunda unidad del libro </a:t>
            </a:r>
            <a:r>
              <a:rPr lang="es-PR" i="1" dirty="0" smtClean="0">
                <a:ea typeface="ヒラギノ角ゴ Pro W3" pitchFamily="-84" charset="-128"/>
              </a:rPr>
              <a:t>Puerto Rico: geografía, historia y sociedad</a:t>
            </a:r>
            <a:r>
              <a:rPr lang="es-PR" dirty="0" smtClean="0">
                <a:ea typeface="ヒラギノ角ゴ Pro W3" pitchFamily="-84" charset="-128"/>
              </a:rPr>
              <a:t>, de Ediciones SM. Recuerde que debe hacer clic sobre cada laminilla para adelantar la entrada de textos, imágenes y efectos, así como avanzar a la próxima laminilla. Es recomendable estudiar y ensayar la proyección de la presentación antes de discutirla con el grupo.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Para enriquecer la experiencia en clase, acompañe esta presentación con música de fondo, ya sea una canción para toda la presentación o canciones diversas para cada parte (música indígena, música afroamericana, y así sucesivamente).</a:t>
            </a:r>
          </a:p>
          <a:p>
            <a:pPr marL="225011" indent="-225011">
              <a:spcBef>
                <a:spcPct val="0"/>
              </a:spcBef>
              <a:buFontTx/>
              <a:buChar char="•"/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No olvide que los estudiantes también deben participar. Invítelos a hacer preguntas y comentarios para que la exposición sea interactiva e interesante.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43E5DE-173F-4AFF-93CD-9D211C26C9C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5011" indent="-225011">
              <a:spcBef>
                <a:spcPct val="0"/>
              </a:spcBef>
            </a:pPr>
            <a:r>
              <a:rPr lang="es-PR" b="1" dirty="0" smtClean="0">
                <a:ea typeface="ヒラギノ角ゴ Pro W3" pitchFamily="-84" charset="-128"/>
              </a:rPr>
              <a:t>Notas y sugerencias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El propósito de esta presentación es introducir la segunda unidad del libro </a:t>
            </a:r>
            <a:r>
              <a:rPr lang="es-PR" i="1" dirty="0" smtClean="0">
                <a:ea typeface="ヒラギノ角ゴ Pro W3" pitchFamily="-84" charset="-128"/>
              </a:rPr>
              <a:t>Puerto Rico: geografía, historia y sociedad</a:t>
            </a:r>
            <a:r>
              <a:rPr lang="es-PR" dirty="0" smtClean="0">
                <a:ea typeface="ヒラギノ角ゴ Pro W3" pitchFamily="-84" charset="-128"/>
              </a:rPr>
              <a:t>, de Ediciones SM. Recuerde que debe hacer clic sobre cada laminilla para adelantar la entrada de textos, imágenes y efectos, así como avanzar a la próxima laminilla. Es recomendable estudiar y ensayar la proyección de la presentación antes de discutirla con el grupo.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Para enriquecer la experiencia en clase, acompañe esta presentación con música de fondo, ya sea una canción para toda la presentación o canciones diversas para cada parte (música indígena, música afroamericana, y así sucesivamente).</a:t>
            </a:r>
          </a:p>
          <a:p>
            <a:pPr marL="225011" indent="-225011">
              <a:spcBef>
                <a:spcPct val="0"/>
              </a:spcBef>
              <a:buFontTx/>
              <a:buChar char="•"/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No olvide que los estudiantes también deben participar. Invítelos a hacer preguntas y comentarios para que la exposición sea interactiva e interesante.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43E5DE-173F-4AFF-93CD-9D211C26C9C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5011" indent="-225011">
              <a:spcBef>
                <a:spcPct val="0"/>
              </a:spcBef>
            </a:pPr>
            <a:r>
              <a:rPr lang="es-PR" b="1" dirty="0" smtClean="0">
                <a:ea typeface="ヒラギノ角ゴ Pro W3" pitchFamily="-84" charset="-128"/>
              </a:rPr>
              <a:t>Notas y sugerencias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El propósito de esta presentación es introducir la segunda unidad del libro </a:t>
            </a:r>
            <a:r>
              <a:rPr lang="es-PR" i="1" dirty="0" smtClean="0">
                <a:ea typeface="ヒラギノ角ゴ Pro W3" pitchFamily="-84" charset="-128"/>
              </a:rPr>
              <a:t>Puerto Rico: geografía, historia y sociedad</a:t>
            </a:r>
            <a:r>
              <a:rPr lang="es-PR" dirty="0" smtClean="0">
                <a:ea typeface="ヒラギノ角ゴ Pro W3" pitchFamily="-84" charset="-128"/>
              </a:rPr>
              <a:t>, de Ediciones SM. Recuerde que debe hacer clic sobre cada laminilla para adelantar la entrada de textos, imágenes y efectos, así como avanzar a la próxima laminilla. Es recomendable estudiar y ensayar la proyección de la presentación antes de discutirla con el grupo.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Para enriquecer la experiencia en clase, acompañe esta presentación con música de fondo, ya sea una canción para toda la presentación o canciones diversas para cada parte (música indígena, música afroamericana, y así sucesivamente).</a:t>
            </a:r>
          </a:p>
          <a:p>
            <a:pPr marL="225011" indent="-225011">
              <a:spcBef>
                <a:spcPct val="0"/>
              </a:spcBef>
              <a:buFontTx/>
              <a:buChar char="•"/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No olvide que los estudiantes también deben participar. Invítelos a hacer preguntas y comentarios para que la exposición sea interactiva e interesante.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43E5DE-173F-4AFF-93CD-9D211C26C9C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6949A-BAB4-41C8-A3BF-D1B9E43C7400}" type="datetimeFigureOut">
              <a:rPr lang="en-US" smtClean="0"/>
              <a:pPr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5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4925">
            <a:solidFill>
              <a:srgbClr val="B1DE2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447800" y="25908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3600" b="1" dirty="0" smtClean="0">
                <a:solidFill>
                  <a:srgbClr val="FF6600"/>
                </a:solidFill>
                <a:cs typeface="Arial" pitchFamily="34" charset="0"/>
              </a:rPr>
              <a:t>De camino al Nuevo Mundo</a:t>
            </a:r>
            <a:endParaRPr lang="es-PR" sz="3600" b="1" dirty="0">
              <a:solidFill>
                <a:srgbClr val="FF6600"/>
              </a:solidFill>
              <a:cs typeface="Arial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00400" y="3276600"/>
            <a:ext cx="2514600" cy="1143000"/>
            <a:chOff x="1872" y="2496"/>
            <a:chExt cx="2208" cy="1145"/>
          </a:xfrm>
        </p:grpSpPr>
        <p:pic>
          <p:nvPicPr>
            <p:cNvPr id="2055" name="Picture 9" descr="p96 3"/>
            <p:cNvPicPr>
              <a:picLocks noChangeAspect="1" noChangeArrowheads="1"/>
            </p:cNvPicPr>
            <p:nvPr/>
          </p:nvPicPr>
          <p:blipFill>
            <a:blip r:embed="rId3" cstate="print"/>
            <a:srcRect l="67841" t="32579"/>
            <a:stretch>
              <a:fillRect/>
            </a:stretch>
          </p:blipFill>
          <p:spPr bwMode="auto">
            <a:xfrm>
              <a:off x="1872" y="2496"/>
              <a:ext cx="1158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10" descr="p96 3"/>
            <p:cNvPicPr>
              <a:picLocks noChangeAspect="1" noChangeArrowheads="1"/>
            </p:cNvPicPr>
            <p:nvPr/>
          </p:nvPicPr>
          <p:blipFill>
            <a:blip r:embed="rId3" cstate="print"/>
            <a:srcRect l="67841" t="32579"/>
            <a:stretch>
              <a:fillRect/>
            </a:stretch>
          </p:blipFill>
          <p:spPr bwMode="auto">
            <a:xfrm>
              <a:off x="2592" y="2544"/>
              <a:ext cx="1008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11" descr="p96 3"/>
            <p:cNvPicPr>
              <a:picLocks noChangeAspect="1" noChangeArrowheads="1"/>
            </p:cNvPicPr>
            <p:nvPr/>
          </p:nvPicPr>
          <p:blipFill>
            <a:blip r:embed="rId3" cstate="print"/>
            <a:srcRect l="67841" t="32579"/>
            <a:stretch>
              <a:fillRect/>
            </a:stretch>
          </p:blipFill>
          <p:spPr bwMode="auto">
            <a:xfrm>
              <a:off x="3216" y="2602"/>
              <a:ext cx="864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Dominación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judía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Comercio</a:t>
            </a:r>
            <a:endParaRPr lang="en-US" dirty="0" smtClean="0"/>
          </a:p>
          <a:p>
            <a:r>
              <a:rPr lang="en-US" dirty="0" err="1" smtClean="0"/>
              <a:t>Costumbres</a:t>
            </a:r>
            <a:endParaRPr lang="en-US" dirty="0" smtClean="0"/>
          </a:p>
          <a:p>
            <a:r>
              <a:rPr lang="en-US" dirty="0" err="1" smtClean="0"/>
              <a:t>Diseños</a:t>
            </a:r>
            <a:r>
              <a:rPr lang="en-US" dirty="0" smtClean="0"/>
              <a:t> de </a:t>
            </a:r>
            <a:r>
              <a:rPr lang="en-US" dirty="0" err="1" smtClean="0"/>
              <a:t>calles</a:t>
            </a:r>
            <a:r>
              <a:rPr lang="en-US" dirty="0" smtClean="0"/>
              <a:t> </a:t>
            </a:r>
            <a:r>
              <a:rPr lang="en-US" dirty="0" err="1" smtClean="0"/>
              <a:t>estrechas</a:t>
            </a:r>
            <a:r>
              <a:rPr lang="en-US" dirty="0" smtClean="0"/>
              <a:t> y </a:t>
            </a:r>
            <a:r>
              <a:rPr lang="en-US" dirty="0" err="1" smtClean="0"/>
              <a:t>laberínticas</a:t>
            </a:r>
            <a:endParaRPr lang="en-US" dirty="0" smtClean="0"/>
          </a:p>
          <a:p>
            <a:r>
              <a:rPr lang="en-US" dirty="0" err="1" smtClean="0"/>
              <a:t>Edificación</a:t>
            </a:r>
            <a:r>
              <a:rPr lang="en-US" dirty="0" smtClean="0"/>
              <a:t> de </a:t>
            </a:r>
            <a:r>
              <a:rPr lang="en-US" b="1" u="sng" dirty="0" err="1" smtClean="0"/>
              <a:t>sinagogas</a:t>
            </a:r>
            <a:r>
              <a:rPr lang="en-US" dirty="0" smtClean="0"/>
              <a:t> (</a:t>
            </a:r>
            <a:r>
              <a:rPr lang="en-US" dirty="0" err="1" smtClean="0"/>
              <a:t>edificios</a:t>
            </a:r>
            <a:r>
              <a:rPr lang="en-US" dirty="0" smtClean="0"/>
              <a:t> en los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reúnen</a:t>
            </a:r>
            <a:r>
              <a:rPr lang="en-US" dirty="0" smtClean="0"/>
              <a:t> los </a:t>
            </a:r>
            <a:r>
              <a:rPr lang="en-US" dirty="0" err="1" smtClean="0"/>
              <a:t>judíos</a:t>
            </a:r>
            <a:r>
              <a:rPr lang="en-US" dirty="0" smtClean="0"/>
              <a:t> a </a:t>
            </a:r>
            <a:r>
              <a:rPr lang="en-US" dirty="0" err="1" smtClean="0"/>
              <a:t>orar</a:t>
            </a:r>
            <a:r>
              <a:rPr lang="en-US" dirty="0" smtClean="0"/>
              <a:t> y a leer la </a:t>
            </a:r>
            <a:r>
              <a:rPr lang="en-US" dirty="0" err="1" smtClean="0"/>
              <a:t>ley</a:t>
            </a:r>
            <a:r>
              <a:rPr lang="en-US" dirty="0" smtClean="0"/>
              <a:t> </a:t>
            </a:r>
            <a:r>
              <a:rPr lang="en-US" dirty="0" err="1" smtClean="0"/>
              <a:t>judía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HISTORY\9th Grade HISTORY PR\RECURSOS DIGITALES HIST PR\Imágenes\C5\p.85 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420" y="1019556"/>
            <a:ext cx="6995160" cy="4818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La </a:t>
            </a:r>
            <a:r>
              <a:rPr lang="en-US" b="1" dirty="0" err="1" smtClean="0">
                <a:solidFill>
                  <a:schemeClr val="accent6"/>
                </a:solidFill>
              </a:rPr>
              <a:t>Reconquista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rescate</a:t>
            </a:r>
            <a:r>
              <a:rPr lang="en-US" dirty="0" smtClean="0"/>
              <a:t> de los </a:t>
            </a:r>
            <a:r>
              <a:rPr lang="en-US" dirty="0" err="1" smtClean="0"/>
              <a:t>territorios</a:t>
            </a:r>
            <a:r>
              <a:rPr lang="en-US" dirty="0" smtClean="0"/>
              <a:t> </a:t>
            </a:r>
            <a:r>
              <a:rPr lang="en-US" dirty="0" err="1" smtClean="0"/>
              <a:t>dominados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los </a:t>
            </a:r>
            <a:r>
              <a:rPr lang="en-US" dirty="0" err="1" smtClean="0"/>
              <a:t>musulmanes</a:t>
            </a:r>
            <a:r>
              <a:rPr lang="en-US" dirty="0" smtClean="0"/>
              <a:t>. </a:t>
            </a:r>
            <a:r>
              <a:rPr lang="en-US" dirty="0" err="1" smtClean="0"/>
              <a:t>Iniciado</a:t>
            </a:r>
            <a:r>
              <a:rPr lang="en-US" dirty="0" smtClean="0"/>
              <a:t> en el </a:t>
            </a:r>
            <a:r>
              <a:rPr lang="en-US" dirty="0" err="1" smtClean="0"/>
              <a:t>año</a:t>
            </a:r>
            <a:r>
              <a:rPr lang="en-US" dirty="0" smtClean="0"/>
              <a:t> 718.</a:t>
            </a:r>
          </a:p>
          <a:p>
            <a:r>
              <a:rPr lang="en-US" dirty="0" err="1" smtClean="0"/>
              <a:t>Culmina</a:t>
            </a:r>
            <a:r>
              <a:rPr lang="en-US" dirty="0" smtClean="0"/>
              <a:t> </a:t>
            </a:r>
            <a:r>
              <a:rPr lang="en-US" dirty="0" err="1" smtClean="0"/>
              <a:t>meses</a:t>
            </a:r>
            <a:r>
              <a:rPr lang="en-US" dirty="0" smtClean="0"/>
              <a:t> antes del primer </a:t>
            </a:r>
            <a:r>
              <a:rPr lang="en-US" dirty="0" err="1" smtClean="0"/>
              <a:t>viaje</a:t>
            </a:r>
            <a:r>
              <a:rPr lang="en-US" dirty="0" smtClean="0"/>
              <a:t> de Colón a </a:t>
            </a:r>
            <a:r>
              <a:rPr lang="en-US" dirty="0" err="1" smtClean="0"/>
              <a:t>América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Castilla</a:t>
            </a:r>
            <a:r>
              <a:rPr lang="en-US" b="1" dirty="0" smtClean="0">
                <a:solidFill>
                  <a:schemeClr val="accent6"/>
                </a:solidFill>
              </a:rPr>
              <a:t> y Aragón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Bula</a:t>
            </a:r>
            <a:r>
              <a:rPr lang="en-US" dirty="0" smtClean="0"/>
              <a:t> –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prepara</a:t>
            </a:r>
            <a:r>
              <a:rPr lang="en-US" dirty="0" smtClean="0"/>
              <a:t> el papa </a:t>
            </a:r>
            <a:r>
              <a:rPr lang="en-US" dirty="0" err="1" smtClean="0"/>
              <a:t>para</a:t>
            </a:r>
            <a:r>
              <a:rPr lang="en-US" dirty="0" smtClean="0"/>
              <a:t> conceder o </a:t>
            </a:r>
            <a:r>
              <a:rPr lang="en-US" dirty="0" err="1" smtClean="0"/>
              <a:t>garantizar</a:t>
            </a:r>
            <a:r>
              <a:rPr lang="en-US" dirty="0" smtClean="0"/>
              <a:t> </a:t>
            </a:r>
            <a:r>
              <a:rPr lang="en-US" dirty="0" err="1" smtClean="0"/>
              <a:t>ciertos</a:t>
            </a:r>
            <a:r>
              <a:rPr lang="en-US" dirty="0" smtClean="0"/>
              <a:t> </a:t>
            </a:r>
            <a:r>
              <a:rPr lang="en-US" dirty="0" err="1" smtClean="0"/>
              <a:t>derechos</a:t>
            </a:r>
            <a:r>
              <a:rPr lang="en-US" dirty="0" smtClean="0"/>
              <a:t>, gracias o </a:t>
            </a:r>
            <a:r>
              <a:rPr lang="en-US" dirty="0" err="1" smtClean="0"/>
              <a:t>priviliegios</a:t>
            </a:r>
            <a:r>
              <a:rPr lang="en-US" dirty="0" smtClean="0"/>
              <a:t>, </a:t>
            </a:r>
            <a:r>
              <a:rPr lang="en-US" dirty="0" err="1" smtClean="0"/>
              <a:t>asuntos</a:t>
            </a:r>
            <a:r>
              <a:rPr lang="en-US" dirty="0" smtClean="0"/>
              <a:t> </a:t>
            </a:r>
            <a:r>
              <a:rPr lang="en-US" dirty="0" err="1" smtClean="0"/>
              <a:t>judiciales</a:t>
            </a:r>
            <a:r>
              <a:rPr lang="en-US" dirty="0" smtClean="0"/>
              <a:t> o </a:t>
            </a:r>
            <a:r>
              <a:rPr lang="en-US" dirty="0" err="1" smtClean="0"/>
              <a:t>administrativos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Unión </a:t>
            </a:r>
            <a:r>
              <a:rPr lang="en-US" b="1" i="1" dirty="0" err="1" smtClean="0"/>
              <a:t>dinástica</a:t>
            </a:r>
            <a:r>
              <a:rPr lang="en-US" b="1" i="1" dirty="0" smtClean="0"/>
              <a:t> </a:t>
            </a:r>
            <a:r>
              <a:rPr lang="en-US" dirty="0" smtClean="0"/>
              <a:t>- </a:t>
            </a:r>
            <a:r>
              <a:rPr lang="es-ES" dirty="0" smtClean="0"/>
              <a:t>alianza entre dos Estados que se iban a apoyar mutuamente en todo lo que fuera necesario, pero que no iban a fundirse en una misma estructura estatal.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Castilla</a:t>
            </a:r>
            <a:r>
              <a:rPr lang="en-US" dirty="0" smtClean="0"/>
              <a:t> y Aragón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HISTORY\9th Grade HISTORY PR\RECURSOS DIGITALES HIST PR\Imágenes\C5\p.86 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6032"/>
            <a:ext cx="6400800" cy="6345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Santa </a:t>
            </a:r>
            <a:r>
              <a:rPr lang="en-US" b="1" dirty="0" err="1" smtClean="0">
                <a:solidFill>
                  <a:schemeClr val="accent6"/>
                </a:solidFill>
              </a:rPr>
              <a:t>Inquisición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conocido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El Tribunal del Santo </a:t>
            </a:r>
            <a:r>
              <a:rPr lang="en-US" dirty="0" err="1" smtClean="0"/>
              <a:t>Oficio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Solicitado</a:t>
            </a:r>
            <a:r>
              <a:rPr lang="en-US" dirty="0" smtClean="0"/>
              <a:t> al papa </a:t>
            </a:r>
            <a:r>
              <a:rPr lang="en-US" dirty="0" err="1" smtClean="0"/>
              <a:t>por</a:t>
            </a:r>
            <a:r>
              <a:rPr lang="en-US" dirty="0" smtClean="0"/>
              <a:t> los Reyes </a:t>
            </a:r>
            <a:r>
              <a:rPr lang="en-US" dirty="0" err="1" smtClean="0"/>
              <a:t>católicos</a:t>
            </a:r>
            <a:r>
              <a:rPr lang="en-US" dirty="0" smtClean="0"/>
              <a:t>, </a:t>
            </a:r>
            <a:r>
              <a:rPr lang="en-US" dirty="0" err="1" smtClean="0"/>
              <a:t>quienes</a:t>
            </a:r>
            <a:r>
              <a:rPr lang="en-US" dirty="0" smtClean="0"/>
              <a:t> </a:t>
            </a:r>
            <a:r>
              <a:rPr lang="en-US" dirty="0" err="1" smtClean="0"/>
              <a:t>buscaban</a:t>
            </a:r>
            <a:r>
              <a:rPr lang="en-US" dirty="0" smtClean="0"/>
              <a:t> </a:t>
            </a:r>
            <a:r>
              <a:rPr lang="en-US" dirty="0" err="1" smtClean="0"/>
              <a:t>supervisar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prácticas</a:t>
            </a:r>
            <a:r>
              <a:rPr lang="en-US" dirty="0" smtClean="0"/>
              <a:t> </a:t>
            </a:r>
            <a:r>
              <a:rPr lang="en-US" dirty="0" err="1" smtClean="0"/>
              <a:t>religiosas</a:t>
            </a:r>
            <a:r>
              <a:rPr lang="en-US" dirty="0" smtClean="0"/>
              <a:t>. </a:t>
            </a:r>
            <a:r>
              <a:rPr lang="en-US" dirty="0" err="1" smtClean="0"/>
              <a:t>Así</a:t>
            </a:r>
            <a:r>
              <a:rPr lang="en-US" dirty="0" smtClean="0"/>
              <a:t>, </a:t>
            </a:r>
            <a:r>
              <a:rPr lang="en-US" dirty="0" err="1" smtClean="0"/>
              <a:t>persiguieron</a:t>
            </a:r>
            <a:r>
              <a:rPr lang="en-US" dirty="0" smtClean="0"/>
              <a:t> a </a:t>
            </a:r>
            <a:r>
              <a:rPr lang="en-US" dirty="0" err="1" smtClean="0"/>
              <a:t>aquellos</a:t>
            </a:r>
            <a:r>
              <a:rPr lang="en-US" dirty="0" smtClean="0"/>
              <a:t> </a:t>
            </a:r>
            <a:r>
              <a:rPr lang="en-US" dirty="0" err="1" smtClean="0"/>
              <a:t>quienes</a:t>
            </a:r>
            <a:r>
              <a:rPr lang="en-US" dirty="0" smtClean="0"/>
              <a:t> </a:t>
            </a:r>
            <a:r>
              <a:rPr lang="en-US" dirty="0" err="1" smtClean="0"/>
              <a:t>consideraban</a:t>
            </a:r>
            <a:r>
              <a:rPr lang="en-US" dirty="0" smtClean="0"/>
              <a:t> </a:t>
            </a:r>
            <a:r>
              <a:rPr lang="en-US" dirty="0" err="1" smtClean="0"/>
              <a:t>enemigos</a:t>
            </a:r>
            <a:r>
              <a:rPr lang="en-US" dirty="0" smtClean="0"/>
              <a:t> del </a:t>
            </a:r>
            <a:r>
              <a:rPr lang="en-US" dirty="0" err="1" smtClean="0"/>
              <a:t>cristianismo</a:t>
            </a:r>
            <a:r>
              <a:rPr lang="en-US" dirty="0" smtClean="0"/>
              <a:t>: </a:t>
            </a:r>
            <a:r>
              <a:rPr lang="en-US" dirty="0" err="1" smtClean="0"/>
              <a:t>como</a:t>
            </a:r>
            <a:r>
              <a:rPr lang="en-US" dirty="0" smtClean="0"/>
              <a:t> los </a:t>
            </a:r>
            <a:r>
              <a:rPr lang="en-US" dirty="0" err="1" smtClean="0"/>
              <a:t>judíos</a:t>
            </a:r>
            <a:r>
              <a:rPr lang="en-US" dirty="0" smtClean="0"/>
              <a:t> y los </a:t>
            </a:r>
            <a:r>
              <a:rPr lang="en-US" dirty="0" err="1" smtClean="0"/>
              <a:t>musulmanes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2000 personas </a:t>
            </a:r>
            <a:r>
              <a:rPr lang="en-US" dirty="0" err="1" smtClean="0"/>
              <a:t>pueros</a:t>
            </a:r>
            <a:r>
              <a:rPr lang="en-US" dirty="0" smtClean="0"/>
              <a:t> </a:t>
            </a:r>
            <a:r>
              <a:rPr lang="en-US" dirty="0" err="1" smtClean="0"/>
              <a:t>torturadas</a:t>
            </a:r>
            <a:r>
              <a:rPr lang="en-US" dirty="0" smtClean="0"/>
              <a:t> y </a:t>
            </a:r>
            <a:r>
              <a:rPr lang="en-US" dirty="0" err="1" smtClean="0"/>
              <a:t>quemadas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castigaba</a:t>
            </a:r>
            <a:r>
              <a:rPr lang="en-US" dirty="0" smtClean="0"/>
              <a:t> a los </a:t>
            </a:r>
            <a:r>
              <a:rPr lang="en-US" dirty="0" err="1" smtClean="0"/>
              <a:t>testigos</a:t>
            </a:r>
            <a:r>
              <a:rPr lang="en-US" dirty="0" smtClean="0"/>
              <a:t> de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consideraba</a:t>
            </a:r>
            <a:r>
              <a:rPr lang="en-US" dirty="0" smtClean="0"/>
              <a:t> </a:t>
            </a:r>
            <a:r>
              <a:rPr lang="en-US" dirty="0" err="1" smtClean="0"/>
              <a:t>actos</a:t>
            </a:r>
            <a:r>
              <a:rPr lang="en-US" dirty="0" smtClean="0"/>
              <a:t> contra la </a:t>
            </a:r>
            <a:r>
              <a:rPr lang="en-US" dirty="0" err="1" smtClean="0"/>
              <a:t>fe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6"/>
                </a:solidFill>
              </a:rPr>
              <a:t>Decreto</a:t>
            </a:r>
            <a:r>
              <a:rPr lang="en-US" sz="3200" b="1" dirty="0" smtClean="0">
                <a:solidFill>
                  <a:schemeClr val="accent6"/>
                </a:solidFill>
              </a:rPr>
              <a:t> de </a:t>
            </a:r>
            <a:r>
              <a:rPr lang="en-US" sz="3200" b="1" dirty="0" err="1" smtClean="0">
                <a:solidFill>
                  <a:schemeClr val="accent6"/>
                </a:solidFill>
              </a:rPr>
              <a:t>Expulsión</a:t>
            </a:r>
            <a:r>
              <a:rPr lang="en-US" sz="3200" b="1" dirty="0" smtClean="0">
                <a:solidFill>
                  <a:schemeClr val="accent6"/>
                </a:solidFill>
              </a:rPr>
              <a:t> de los </a:t>
            </a:r>
            <a:r>
              <a:rPr lang="en-US" sz="3200" b="1" dirty="0" err="1" smtClean="0">
                <a:solidFill>
                  <a:schemeClr val="accent6"/>
                </a:solidFill>
              </a:rPr>
              <a:t>judíos</a:t>
            </a:r>
            <a:r>
              <a:rPr lang="en-US" sz="3200" b="1" dirty="0" smtClean="0">
                <a:solidFill>
                  <a:schemeClr val="accent6"/>
                </a:solidFill>
              </a:rPr>
              <a:t> (1492)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Obligaba</a:t>
            </a:r>
            <a:r>
              <a:rPr lang="en-US" dirty="0" smtClean="0"/>
              <a:t> a los </a:t>
            </a:r>
            <a:r>
              <a:rPr lang="en-US" dirty="0" err="1" smtClean="0"/>
              <a:t>judíos</a:t>
            </a:r>
            <a:r>
              <a:rPr lang="en-US" dirty="0" smtClean="0"/>
              <a:t> a </a:t>
            </a:r>
            <a:r>
              <a:rPr lang="en-US" dirty="0" err="1" smtClean="0"/>
              <a:t>convertirse</a:t>
            </a:r>
            <a:r>
              <a:rPr lang="en-US" dirty="0" smtClean="0"/>
              <a:t> al </a:t>
            </a:r>
            <a:r>
              <a:rPr lang="en-US" dirty="0" err="1" smtClean="0"/>
              <a:t>cristianismo</a:t>
            </a:r>
            <a:r>
              <a:rPr lang="en-US" dirty="0" smtClean="0"/>
              <a:t> o a </a:t>
            </a:r>
            <a:r>
              <a:rPr lang="en-US" dirty="0" err="1" smtClean="0"/>
              <a:t>marcharse</a:t>
            </a:r>
            <a:r>
              <a:rPr lang="en-US" dirty="0" smtClean="0"/>
              <a:t> de la </a:t>
            </a:r>
            <a:r>
              <a:rPr lang="en-US" dirty="0" err="1" smtClean="0"/>
              <a:t>península</a:t>
            </a:r>
            <a:r>
              <a:rPr lang="en-US" dirty="0" smtClean="0"/>
              <a:t> en un </a:t>
            </a:r>
            <a:r>
              <a:rPr lang="en-US" dirty="0" err="1" smtClean="0"/>
              <a:t>plazo</a:t>
            </a:r>
            <a:r>
              <a:rPr lang="en-US" dirty="0" smtClean="0"/>
              <a:t> de 4 </a:t>
            </a:r>
            <a:r>
              <a:rPr lang="en-US" dirty="0" err="1" smtClean="0"/>
              <a:t>meses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err="1" smtClean="0"/>
              <a:t>Inquisición</a:t>
            </a:r>
            <a:r>
              <a:rPr lang="en-US" b="1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indagación</a:t>
            </a:r>
            <a:r>
              <a:rPr lang="en-US" dirty="0" smtClean="0"/>
              <a:t> o </a:t>
            </a:r>
            <a:r>
              <a:rPr lang="en-US" dirty="0" err="1" smtClean="0"/>
              <a:t>investigación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conseguir</a:t>
            </a:r>
            <a:r>
              <a:rPr lang="en-US" dirty="0" smtClean="0"/>
              <a:t> </a:t>
            </a:r>
            <a:r>
              <a:rPr lang="en-US" dirty="0" err="1" smtClean="0"/>
              <a:t>informaciób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La </a:t>
            </a:r>
            <a:r>
              <a:rPr lang="en-US" b="1" dirty="0" err="1" smtClean="0">
                <a:solidFill>
                  <a:schemeClr val="accent6"/>
                </a:solidFill>
              </a:rPr>
              <a:t>mentalidad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renacentista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Renacimiento</a:t>
            </a:r>
            <a:r>
              <a:rPr lang="en-US" dirty="0" smtClean="0"/>
              <a:t> – </a:t>
            </a:r>
            <a:r>
              <a:rPr lang="en-US" dirty="0" err="1" smtClean="0"/>
              <a:t>Renacer</a:t>
            </a:r>
            <a:r>
              <a:rPr lang="en-US" dirty="0" smtClean="0"/>
              <a:t> del </a:t>
            </a:r>
            <a:r>
              <a:rPr lang="en-US" dirty="0" err="1" smtClean="0"/>
              <a:t>conocimiento</a:t>
            </a:r>
            <a:r>
              <a:rPr lang="en-US" dirty="0" smtClean="0"/>
              <a:t>, la </a:t>
            </a:r>
            <a:r>
              <a:rPr lang="en-US" dirty="0" err="1" smtClean="0"/>
              <a:t>cultura</a:t>
            </a:r>
            <a:r>
              <a:rPr lang="en-US" dirty="0" smtClean="0"/>
              <a:t> y el arte </a:t>
            </a:r>
            <a:r>
              <a:rPr lang="en-US" dirty="0" err="1" smtClean="0"/>
              <a:t>clásicos</a:t>
            </a:r>
            <a:r>
              <a:rPr lang="en-US" dirty="0" smtClean="0"/>
              <a:t> de </a:t>
            </a:r>
            <a:r>
              <a:rPr lang="en-US" dirty="0" err="1" smtClean="0"/>
              <a:t>Grecia</a:t>
            </a:r>
            <a:r>
              <a:rPr lang="en-US" dirty="0" smtClean="0"/>
              <a:t> y Roma.</a:t>
            </a:r>
          </a:p>
          <a:p>
            <a:r>
              <a:rPr lang="en-US" b="1" dirty="0" err="1" smtClean="0"/>
              <a:t>Humanismo</a:t>
            </a:r>
            <a:r>
              <a:rPr lang="en-US" dirty="0" smtClean="0"/>
              <a:t> – </a:t>
            </a:r>
            <a:r>
              <a:rPr lang="en-US" dirty="0" err="1" smtClean="0"/>
              <a:t>Corriente</a:t>
            </a:r>
            <a:r>
              <a:rPr lang="en-US" dirty="0" smtClean="0"/>
              <a:t> de </a:t>
            </a:r>
            <a:r>
              <a:rPr lang="en-US" dirty="0" err="1" smtClean="0"/>
              <a:t>pensamiento</a:t>
            </a:r>
            <a:r>
              <a:rPr lang="en-US" dirty="0" smtClean="0"/>
              <a:t> se </a:t>
            </a:r>
            <a:r>
              <a:rPr lang="en-US" dirty="0" err="1" smtClean="0"/>
              <a:t>distanciaba</a:t>
            </a:r>
            <a:r>
              <a:rPr lang="en-US" dirty="0" smtClean="0"/>
              <a:t> de la </a:t>
            </a:r>
            <a:r>
              <a:rPr lang="en-US" dirty="0" err="1" smtClean="0"/>
              <a:t>visión</a:t>
            </a:r>
            <a:r>
              <a:rPr lang="en-US" dirty="0" smtClean="0"/>
              <a:t> medieval </a:t>
            </a:r>
            <a:r>
              <a:rPr lang="en-US" dirty="0" err="1" smtClean="0"/>
              <a:t>basada</a:t>
            </a:r>
            <a:r>
              <a:rPr lang="en-US" dirty="0" smtClean="0"/>
              <a:t> en la </a:t>
            </a:r>
            <a:r>
              <a:rPr lang="en-US" dirty="0" err="1" smtClean="0"/>
              <a:t>doctrina</a:t>
            </a:r>
            <a:r>
              <a:rPr lang="en-US" dirty="0" smtClean="0"/>
              <a:t> </a:t>
            </a:r>
            <a:r>
              <a:rPr lang="en-US" dirty="0" err="1" smtClean="0"/>
              <a:t>teocéntrica</a:t>
            </a:r>
            <a:r>
              <a:rPr lang="en-US" dirty="0" smtClean="0"/>
              <a:t> y se </a:t>
            </a:r>
            <a:r>
              <a:rPr lang="en-US" dirty="0" err="1" smtClean="0"/>
              <a:t>enfocaba</a:t>
            </a:r>
            <a:r>
              <a:rPr lang="en-US" dirty="0" smtClean="0"/>
              <a:t> en el ser </a:t>
            </a:r>
            <a:r>
              <a:rPr lang="en-US" dirty="0" err="1" smtClean="0"/>
              <a:t>humano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el </a:t>
            </a:r>
            <a:r>
              <a:rPr lang="en-US" dirty="0" err="1" smtClean="0"/>
              <a:t>centro</a:t>
            </a:r>
            <a:r>
              <a:rPr lang="en-US" dirty="0" smtClean="0"/>
              <a:t> de la </a:t>
            </a:r>
            <a:r>
              <a:rPr lang="en-US" dirty="0" err="1" smtClean="0"/>
              <a:t>vida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Los </a:t>
            </a:r>
            <a:r>
              <a:rPr lang="en-US" b="1" dirty="0" err="1" smtClean="0">
                <a:solidFill>
                  <a:schemeClr val="accent6"/>
                </a:solidFill>
              </a:rPr>
              <a:t>portugueses</a:t>
            </a:r>
            <a:r>
              <a:rPr lang="en-US" b="1" dirty="0" smtClean="0">
                <a:solidFill>
                  <a:schemeClr val="accent6"/>
                </a:solidFill>
              </a:rPr>
              <a:t> se </a:t>
            </a:r>
            <a:r>
              <a:rPr lang="en-US" b="1" dirty="0" err="1" smtClean="0">
                <a:solidFill>
                  <a:schemeClr val="accent6"/>
                </a:solidFill>
              </a:rPr>
              <a:t>adelantan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Astronomía</a:t>
            </a:r>
            <a:r>
              <a:rPr lang="en-US" dirty="0" smtClean="0"/>
              <a:t> – </a:t>
            </a:r>
            <a:r>
              <a:rPr lang="en-US" dirty="0" err="1" smtClean="0"/>
              <a:t>ciencia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trata</a:t>
            </a:r>
            <a:r>
              <a:rPr lang="en-US" dirty="0" smtClean="0"/>
              <a:t> de </a:t>
            </a:r>
            <a:r>
              <a:rPr lang="en-US" dirty="0" err="1" smtClean="0"/>
              <a:t>cuanto</a:t>
            </a:r>
            <a:r>
              <a:rPr lang="en-US" dirty="0" smtClean="0"/>
              <a:t> se </a:t>
            </a:r>
            <a:r>
              <a:rPr lang="en-US" dirty="0" err="1" smtClean="0"/>
              <a:t>refiere</a:t>
            </a:r>
            <a:r>
              <a:rPr lang="en-US" dirty="0" smtClean="0"/>
              <a:t> a los </a:t>
            </a:r>
            <a:r>
              <a:rPr lang="en-US" dirty="0" err="1" smtClean="0"/>
              <a:t>astros</a:t>
            </a:r>
            <a:r>
              <a:rPr lang="en-US" dirty="0" smtClean="0"/>
              <a:t> y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leyes</a:t>
            </a:r>
            <a:r>
              <a:rPr lang="en-US" dirty="0" smtClean="0"/>
              <a:t>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movimientos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Enrique el </a:t>
            </a:r>
            <a:r>
              <a:rPr lang="en-US" b="1" dirty="0" err="1" smtClean="0"/>
              <a:t>Navegante</a:t>
            </a:r>
            <a:r>
              <a:rPr lang="en-US" b="1" dirty="0" smtClean="0"/>
              <a:t> </a:t>
            </a:r>
            <a:r>
              <a:rPr lang="en-US" dirty="0" smtClean="0"/>
              <a:t>(1394-1460)- </a:t>
            </a:r>
            <a:r>
              <a:rPr lang="en-US" dirty="0" err="1" smtClean="0"/>
              <a:t>Estableció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base naval en la ciudad de </a:t>
            </a:r>
            <a:r>
              <a:rPr lang="en-US" dirty="0" err="1" smtClean="0"/>
              <a:t>Sagres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Los </a:t>
            </a:r>
            <a:r>
              <a:rPr lang="en-US" dirty="0" err="1" smtClean="0"/>
              <a:t>portugueses</a:t>
            </a:r>
            <a:r>
              <a:rPr lang="en-US" dirty="0" smtClean="0"/>
              <a:t> </a:t>
            </a:r>
            <a:r>
              <a:rPr lang="en-US" dirty="0" err="1" smtClean="0"/>
              <a:t>descubrieron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islas</a:t>
            </a:r>
            <a:r>
              <a:rPr lang="en-US" dirty="0" smtClean="0"/>
              <a:t> Madeira (1419), </a:t>
            </a:r>
            <a:r>
              <a:rPr lang="en-US" dirty="0" err="1" smtClean="0"/>
              <a:t>las</a:t>
            </a:r>
            <a:r>
              <a:rPr lang="en-US" dirty="0" smtClean="0"/>
              <a:t> Azores (1420) y </a:t>
            </a:r>
            <a:r>
              <a:rPr lang="en-US" dirty="0" err="1" smtClean="0"/>
              <a:t>las</a:t>
            </a:r>
            <a:r>
              <a:rPr lang="en-US" dirty="0" smtClean="0"/>
              <a:t> de </a:t>
            </a:r>
            <a:r>
              <a:rPr lang="en-US" dirty="0" err="1" smtClean="0"/>
              <a:t>Cabo</a:t>
            </a:r>
            <a:r>
              <a:rPr lang="en-US" dirty="0" smtClean="0"/>
              <a:t> Verde (1460)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Gil </a:t>
            </a:r>
            <a:r>
              <a:rPr lang="en-US" b="1" dirty="0" err="1" smtClean="0"/>
              <a:t>Eanes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viajó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allá</a:t>
            </a:r>
            <a:r>
              <a:rPr lang="en-US" dirty="0" smtClean="0"/>
              <a:t> del </a:t>
            </a:r>
            <a:r>
              <a:rPr lang="en-US" dirty="0" err="1" smtClean="0"/>
              <a:t>cabo</a:t>
            </a:r>
            <a:r>
              <a:rPr lang="en-US" dirty="0" smtClean="0"/>
              <a:t> </a:t>
            </a:r>
            <a:r>
              <a:rPr lang="en-US" dirty="0" err="1" smtClean="0"/>
              <a:t>Bojador</a:t>
            </a:r>
            <a:endParaRPr lang="en-US" dirty="0" smtClean="0"/>
          </a:p>
          <a:p>
            <a:r>
              <a:rPr lang="en-US" b="1" dirty="0" err="1" smtClean="0"/>
              <a:t>Bartolomeu</a:t>
            </a:r>
            <a:r>
              <a:rPr lang="en-US" b="1" dirty="0" smtClean="0"/>
              <a:t> Dias </a:t>
            </a:r>
            <a:r>
              <a:rPr lang="en-US" dirty="0" smtClean="0"/>
              <a:t>– </a:t>
            </a:r>
            <a:r>
              <a:rPr lang="en-US" dirty="0" err="1" smtClean="0"/>
              <a:t>Navegó</a:t>
            </a:r>
            <a:r>
              <a:rPr lang="en-US" dirty="0" smtClean="0"/>
              <a:t> </a:t>
            </a:r>
            <a:r>
              <a:rPr lang="en-US" dirty="0" err="1" smtClean="0"/>
              <a:t>hasta</a:t>
            </a:r>
            <a:r>
              <a:rPr lang="en-US" dirty="0" smtClean="0"/>
              <a:t> el </a:t>
            </a:r>
            <a:r>
              <a:rPr lang="en-US" dirty="0" err="1" smtClean="0"/>
              <a:t>cabo</a:t>
            </a:r>
            <a:r>
              <a:rPr lang="en-US" dirty="0" smtClean="0"/>
              <a:t> de Buena Esperanza.</a:t>
            </a:r>
          </a:p>
          <a:p>
            <a:r>
              <a:rPr lang="en-US" b="1" dirty="0" smtClean="0"/>
              <a:t>Juan II </a:t>
            </a:r>
            <a:r>
              <a:rPr lang="en-US" dirty="0" smtClean="0"/>
              <a:t>– </a:t>
            </a:r>
            <a:r>
              <a:rPr lang="en-US" dirty="0" err="1" smtClean="0"/>
              <a:t>Reinó</a:t>
            </a:r>
            <a:r>
              <a:rPr lang="en-US" dirty="0" smtClean="0"/>
              <a:t> en Portugal en el </a:t>
            </a:r>
            <a:r>
              <a:rPr lang="en-US" dirty="0" err="1" smtClean="0"/>
              <a:t>siglo</a:t>
            </a:r>
            <a:r>
              <a:rPr lang="en-US" dirty="0" smtClean="0"/>
              <a:t> XV.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4925">
            <a:solidFill>
              <a:srgbClr val="B1DE2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371600" y="6096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3600" b="1" dirty="0" smtClean="0">
                <a:solidFill>
                  <a:srgbClr val="FF6600"/>
                </a:solidFill>
                <a:cs typeface="Arial" pitchFamily="34" charset="0"/>
              </a:rPr>
              <a:t>Época Medieval</a:t>
            </a:r>
            <a:endParaRPr lang="es-PR" sz="3600" b="1" dirty="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Edad</a:t>
            </a:r>
            <a:r>
              <a:rPr lang="en-US" dirty="0" smtClean="0"/>
              <a:t> Media</a:t>
            </a:r>
          </a:p>
          <a:p>
            <a:r>
              <a:rPr lang="en-US" dirty="0" smtClean="0"/>
              <a:t>Pueblos </a:t>
            </a:r>
            <a:r>
              <a:rPr lang="en-US" dirty="0" err="1" smtClean="0"/>
              <a:t>bárbaros</a:t>
            </a:r>
            <a:endParaRPr lang="en-US" dirty="0" smtClean="0"/>
          </a:p>
          <a:p>
            <a:r>
              <a:rPr lang="en-US" dirty="0" smtClean="0"/>
              <a:t>Pueblos </a:t>
            </a:r>
            <a:r>
              <a:rPr lang="en-US" dirty="0" err="1" smtClean="0"/>
              <a:t>germanos</a:t>
            </a:r>
            <a:endParaRPr lang="en-US" dirty="0" smtClean="0"/>
          </a:p>
          <a:p>
            <a:r>
              <a:rPr lang="en-US" dirty="0" smtClean="0"/>
              <a:t>Pueblos </a:t>
            </a:r>
            <a:r>
              <a:rPr lang="en-US" dirty="0" err="1" smtClean="0"/>
              <a:t>visigodos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5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El </a:t>
            </a:r>
            <a:r>
              <a:rPr lang="en-US" b="1" dirty="0" err="1" smtClean="0">
                <a:solidFill>
                  <a:schemeClr val="accent6"/>
                </a:solidFill>
              </a:rPr>
              <a:t>viaje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hacia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las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Indias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Empresa</a:t>
            </a:r>
            <a:r>
              <a:rPr lang="en-US" b="1" dirty="0" smtClean="0"/>
              <a:t> de </a:t>
            </a:r>
            <a:r>
              <a:rPr lang="en-US" b="1" dirty="0" err="1" smtClean="0"/>
              <a:t>las</a:t>
            </a:r>
            <a:r>
              <a:rPr lang="en-US" b="1" dirty="0" smtClean="0"/>
              <a:t> </a:t>
            </a:r>
            <a:r>
              <a:rPr lang="en-US" b="1" dirty="0" err="1" smtClean="0"/>
              <a:t>Indias</a:t>
            </a:r>
            <a:r>
              <a:rPr lang="en-US" b="1" dirty="0" smtClean="0"/>
              <a:t> </a:t>
            </a:r>
            <a:r>
              <a:rPr lang="en-US" dirty="0" smtClean="0"/>
              <a:t>-  plan de </a:t>
            </a:r>
            <a:r>
              <a:rPr lang="en-US" dirty="0" err="1" smtClean="0"/>
              <a:t>Cristóbal</a:t>
            </a:r>
            <a:r>
              <a:rPr lang="en-US" dirty="0" smtClean="0"/>
              <a:t> Colón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atravesar</a:t>
            </a:r>
            <a:r>
              <a:rPr lang="en-US" dirty="0" smtClean="0"/>
              <a:t> el </a:t>
            </a:r>
            <a:r>
              <a:rPr lang="en-US" dirty="0" err="1" smtClean="0"/>
              <a:t>océano</a:t>
            </a:r>
            <a:r>
              <a:rPr lang="en-US" dirty="0" smtClean="0"/>
              <a:t> Atlántico. </a:t>
            </a:r>
          </a:p>
          <a:p>
            <a:r>
              <a:rPr lang="en-US" dirty="0" err="1" smtClean="0"/>
              <a:t>Acudió</a:t>
            </a:r>
            <a:r>
              <a:rPr lang="en-US" dirty="0" smtClean="0"/>
              <a:t> </a:t>
            </a:r>
            <a:r>
              <a:rPr lang="en-US" dirty="0" err="1" smtClean="0"/>
              <a:t>primero</a:t>
            </a:r>
            <a:r>
              <a:rPr lang="en-US" dirty="0" smtClean="0"/>
              <a:t> a la Corte </a:t>
            </a:r>
            <a:r>
              <a:rPr lang="en-US" dirty="0" err="1" smtClean="0"/>
              <a:t>portuguesa</a:t>
            </a:r>
            <a:r>
              <a:rPr lang="en-US" dirty="0" smtClean="0"/>
              <a:t> de </a:t>
            </a:r>
            <a:r>
              <a:rPr lang="en-US" dirty="0" smtClean="0"/>
              <a:t>J</a:t>
            </a:r>
            <a:r>
              <a:rPr lang="en-US" dirty="0" smtClean="0"/>
              <a:t>uan II, </a:t>
            </a:r>
            <a:r>
              <a:rPr lang="en-US" dirty="0" err="1" smtClean="0"/>
              <a:t>quien</a:t>
            </a:r>
            <a:r>
              <a:rPr lang="en-US" dirty="0" smtClean="0"/>
              <a:t> </a:t>
            </a:r>
            <a:r>
              <a:rPr lang="en-US" dirty="0" err="1" smtClean="0"/>
              <a:t>descartó</a:t>
            </a:r>
            <a:r>
              <a:rPr lang="en-US" dirty="0" smtClean="0"/>
              <a:t> la </a:t>
            </a:r>
            <a:r>
              <a:rPr lang="en-US" dirty="0" err="1" smtClean="0"/>
              <a:t>propuesta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Luego</a:t>
            </a:r>
            <a:r>
              <a:rPr lang="en-US" dirty="0" smtClean="0"/>
              <a:t> </a:t>
            </a:r>
            <a:r>
              <a:rPr lang="en-US" dirty="0" err="1" smtClean="0"/>
              <a:t>acude</a:t>
            </a:r>
            <a:r>
              <a:rPr lang="en-US" dirty="0" smtClean="0"/>
              <a:t> a los Reyes </a:t>
            </a:r>
            <a:r>
              <a:rPr lang="en-US" dirty="0" err="1" smtClean="0"/>
              <a:t>Católicos</a:t>
            </a:r>
            <a:r>
              <a:rPr lang="en-US" dirty="0" smtClean="0"/>
              <a:t> en </a:t>
            </a:r>
            <a:r>
              <a:rPr lang="en-US" dirty="0" err="1" smtClean="0"/>
              <a:t>busca</a:t>
            </a:r>
            <a:r>
              <a:rPr lang="en-US" dirty="0" smtClean="0"/>
              <a:t> de </a:t>
            </a:r>
            <a:r>
              <a:rPr lang="en-US" dirty="0" err="1" smtClean="0"/>
              <a:t>financiamiento</a:t>
            </a:r>
            <a:r>
              <a:rPr lang="en-US" dirty="0" smtClean="0"/>
              <a:t>. </a:t>
            </a:r>
            <a:r>
              <a:rPr lang="en-US" dirty="0" err="1" smtClean="0"/>
              <a:t>Estos</a:t>
            </a:r>
            <a:r>
              <a:rPr lang="en-US" dirty="0" smtClean="0"/>
              <a:t> se </a:t>
            </a:r>
            <a:r>
              <a:rPr lang="en-US" dirty="0" err="1" smtClean="0"/>
              <a:t>tardaron</a:t>
            </a:r>
            <a:r>
              <a:rPr lang="en-US" dirty="0" smtClean="0"/>
              <a:t> </a:t>
            </a:r>
            <a:r>
              <a:rPr lang="en-US" dirty="0" err="1" smtClean="0"/>
              <a:t>carios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en </a:t>
            </a:r>
            <a:r>
              <a:rPr lang="en-US" dirty="0" err="1" smtClean="0"/>
              <a:t>tomar</a:t>
            </a:r>
            <a:r>
              <a:rPr lang="en-US" dirty="0" smtClean="0"/>
              <a:t> la </a:t>
            </a:r>
            <a:r>
              <a:rPr lang="en-US" dirty="0" err="1" smtClean="0"/>
              <a:t>decisión</a:t>
            </a:r>
            <a:r>
              <a:rPr lang="en-US" dirty="0" smtClean="0"/>
              <a:t> de </a:t>
            </a:r>
            <a:r>
              <a:rPr lang="en-US" dirty="0" err="1" smtClean="0"/>
              <a:t>apoyarlo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estaban</a:t>
            </a:r>
            <a:r>
              <a:rPr lang="en-US" dirty="0" smtClean="0"/>
              <a:t> </a:t>
            </a:r>
            <a:r>
              <a:rPr lang="en-US" dirty="0" err="1" smtClean="0"/>
              <a:t>enfocados</a:t>
            </a:r>
            <a:r>
              <a:rPr lang="en-US" dirty="0" smtClean="0"/>
              <a:t> en la </a:t>
            </a:r>
            <a:r>
              <a:rPr lang="en-US" dirty="0" err="1" smtClean="0"/>
              <a:t>Reconquista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Rodrigo de </a:t>
            </a:r>
            <a:r>
              <a:rPr lang="en-US" b="1" dirty="0" err="1" smtClean="0"/>
              <a:t>Triana</a:t>
            </a:r>
            <a:r>
              <a:rPr lang="en-US" b="1" dirty="0" smtClean="0"/>
              <a:t>- </a:t>
            </a:r>
            <a:r>
              <a:rPr lang="en-US" dirty="0" err="1" smtClean="0"/>
              <a:t>Fue</a:t>
            </a:r>
            <a:r>
              <a:rPr lang="en-US" dirty="0" smtClean="0"/>
              <a:t> el primer </a:t>
            </a:r>
            <a:r>
              <a:rPr lang="en-US" dirty="0" err="1" smtClean="0"/>
              <a:t>marinero</a:t>
            </a:r>
            <a:r>
              <a:rPr lang="en-US" dirty="0" smtClean="0"/>
              <a:t> de la </a:t>
            </a:r>
            <a:r>
              <a:rPr lang="en-US" dirty="0" err="1" smtClean="0"/>
              <a:t>tripulación</a:t>
            </a:r>
            <a:r>
              <a:rPr lang="en-US" dirty="0" smtClean="0"/>
              <a:t> de Colón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avistó</a:t>
            </a:r>
            <a:r>
              <a:rPr lang="en-US" dirty="0" smtClean="0"/>
              <a:t> </a:t>
            </a:r>
            <a:r>
              <a:rPr lang="en-US" dirty="0" err="1" smtClean="0"/>
              <a:t>tierra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Guanahaní</a:t>
            </a:r>
            <a:r>
              <a:rPr lang="en-US" b="1" dirty="0" smtClean="0"/>
              <a:t> </a:t>
            </a:r>
            <a:r>
              <a:rPr lang="en-US" dirty="0" smtClean="0"/>
              <a:t>– Es el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indígena</a:t>
            </a:r>
            <a:r>
              <a:rPr lang="en-US" dirty="0" smtClean="0"/>
              <a:t> de la </a:t>
            </a:r>
            <a:r>
              <a:rPr lang="en-US" dirty="0" err="1" smtClean="0"/>
              <a:t>isla</a:t>
            </a:r>
            <a:r>
              <a:rPr lang="en-US" dirty="0" smtClean="0"/>
              <a:t> de San Salvador. </a:t>
            </a:r>
            <a:r>
              <a:rPr lang="en-US" dirty="0" err="1" smtClean="0"/>
              <a:t>Localizada</a:t>
            </a:r>
            <a:r>
              <a:rPr lang="en-US" dirty="0" smtClean="0"/>
              <a:t> en Las Bahamas.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4925">
            <a:solidFill>
              <a:srgbClr val="B1DE2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371600" y="6096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3600" b="1" dirty="0" smtClean="0">
                <a:solidFill>
                  <a:srgbClr val="FF6600"/>
                </a:solidFill>
                <a:cs typeface="Arial" pitchFamily="34" charset="0"/>
              </a:rPr>
              <a:t>El feudalismo</a:t>
            </a:r>
            <a:endParaRPr lang="es-PR" sz="3600" b="1" dirty="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Feudos</a:t>
            </a:r>
            <a:r>
              <a:rPr lang="en-US" dirty="0" smtClean="0"/>
              <a:t> – </a:t>
            </a:r>
            <a:r>
              <a:rPr lang="en-US" dirty="0" err="1" smtClean="0"/>
              <a:t>territorios</a:t>
            </a:r>
            <a:endParaRPr lang="en-US" dirty="0" smtClean="0"/>
          </a:p>
          <a:p>
            <a:r>
              <a:rPr lang="en-US" b="1" dirty="0" err="1" smtClean="0"/>
              <a:t>Señores</a:t>
            </a:r>
            <a:r>
              <a:rPr lang="en-US" dirty="0" smtClean="0"/>
              <a:t> </a:t>
            </a:r>
            <a:r>
              <a:rPr lang="en-US" dirty="0" err="1" smtClean="0"/>
              <a:t>feudales</a:t>
            </a:r>
            <a:r>
              <a:rPr lang="en-US" dirty="0" smtClean="0"/>
              <a:t>- </a:t>
            </a:r>
            <a:r>
              <a:rPr lang="en-US" dirty="0" err="1" smtClean="0"/>
              <a:t>administradores</a:t>
            </a:r>
            <a:endParaRPr lang="en-US" dirty="0" smtClean="0"/>
          </a:p>
          <a:p>
            <a:r>
              <a:rPr lang="en-US" b="1" dirty="0" err="1" smtClean="0"/>
              <a:t>Vasallos</a:t>
            </a:r>
            <a:r>
              <a:rPr lang="en-US" dirty="0" smtClean="0"/>
              <a:t> - </a:t>
            </a:r>
            <a:r>
              <a:rPr lang="es-ES" dirty="0" smtClean="0"/>
              <a:t>Vínculo de dependencia y fidelidad que una persona tenía respecto de otra, contraído mediante ceremonias especiales, como besar la mano el vasallo al que iba a ser su señor.</a:t>
            </a:r>
            <a:endParaRPr lang="en-US" dirty="0" smtClean="0"/>
          </a:p>
          <a:p>
            <a:r>
              <a:rPr lang="en-US" b="1" dirty="0" err="1" smtClean="0"/>
              <a:t>Teocéntrico</a:t>
            </a:r>
            <a:r>
              <a:rPr lang="en-US" b="1" dirty="0" smtClean="0"/>
              <a:t> – </a:t>
            </a:r>
            <a:r>
              <a:rPr lang="en-US" dirty="0" err="1" smtClean="0"/>
              <a:t>pensamiento</a:t>
            </a:r>
            <a:r>
              <a:rPr lang="en-US" dirty="0" smtClean="0"/>
              <a:t> </a:t>
            </a:r>
            <a:r>
              <a:rPr lang="en-US" dirty="0" err="1" smtClean="0"/>
              <a:t>religioso</a:t>
            </a:r>
            <a:r>
              <a:rPr lang="en-US" dirty="0" smtClean="0"/>
              <a:t> en el </a:t>
            </a:r>
            <a:r>
              <a:rPr lang="en-US" dirty="0" err="1" smtClean="0"/>
              <a:t>cual</a:t>
            </a:r>
            <a:r>
              <a:rPr lang="en-US" dirty="0" smtClean="0"/>
              <a:t> Dios se </a:t>
            </a:r>
            <a:r>
              <a:rPr lang="en-US" dirty="0" err="1" smtClean="0"/>
              <a:t>veía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centro</a:t>
            </a:r>
            <a:r>
              <a:rPr lang="en-US" dirty="0" smtClean="0"/>
              <a:t> de </a:t>
            </a:r>
            <a:r>
              <a:rPr lang="en-US" dirty="0" err="1" smtClean="0"/>
              <a:t>todo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dirty="0" smtClean="0"/>
              <a:t>Alta </a:t>
            </a:r>
            <a:r>
              <a:rPr lang="en-US" dirty="0" err="1" smtClean="0"/>
              <a:t>Edad</a:t>
            </a:r>
            <a:r>
              <a:rPr lang="en-US" dirty="0" smtClean="0"/>
              <a:t> Media</a:t>
            </a:r>
          </a:p>
          <a:p>
            <a:r>
              <a:rPr lang="en-US" dirty="0" smtClean="0"/>
              <a:t>Baja </a:t>
            </a:r>
            <a:r>
              <a:rPr lang="en-US" dirty="0" err="1" smtClean="0"/>
              <a:t>Edad</a:t>
            </a:r>
            <a:r>
              <a:rPr lang="en-US" dirty="0" smtClean="0"/>
              <a:t> Media</a:t>
            </a:r>
          </a:p>
          <a:p>
            <a:r>
              <a:rPr lang="en-US" dirty="0" err="1" smtClean="0"/>
              <a:t>burgesía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5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4925">
            <a:solidFill>
              <a:srgbClr val="B1DE2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371600" y="6096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3600" b="1" dirty="0" smtClean="0">
                <a:solidFill>
                  <a:srgbClr val="FF6600"/>
                </a:solidFill>
                <a:cs typeface="Arial" pitchFamily="34" charset="0"/>
              </a:rPr>
              <a:t>Época Medieval</a:t>
            </a:r>
            <a:endParaRPr lang="es-PR" sz="3600" b="1" dirty="0">
              <a:solidFill>
                <a:srgbClr val="FF6600"/>
              </a:solidFill>
              <a:cs typeface="Arial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Alta </a:t>
                      </a:r>
                      <a:r>
                        <a:rPr lang="en-US" sz="3600" dirty="0" err="1" smtClean="0"/>
                        <a:t>Edad</a:t>
                      </a:r>
                      <a:r>
                        <a:rPr lang="en-US" sz="3600" dirty="0" smtClean="0"/>
                        <a:t> Media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Baja </a:t>
                      </a:r>
                      <a:r>
                        <a:rPr lang="en-US" sz="3600" dirty="0" err="1" smtClean="0"/>
                        <a:t>Edad</a:t>
                      </a:r>
                      <a:r>
                        <a:rPr lang="en-US" sz="3600" dirty="0" smtClean="0"/>
                        <a:t> Media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3600" dirty="0" err="1" smtClean="0"/>
                        <a:t>Invasiones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bárbaras</a:t>
                      </a:r>
                      <a:endParaRPr lang="en-US" sz="36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err="1" smtClean="0"/>
                        <a:t>Fundación</a:t>
                      </a:r>
                      <a:r>
                        <a:rPr lang="en-US" sz="2800" dirty="0" smtClean="0"/>
                        <a:t> de </a:t>
                      </a:r>
                      <a:r>
                        <a:rPr lang="en-US" sz="2800" dirty="0" err="1" smtClean="0"/>
                        <a:t>monasterios</a:t>
                      </a:r>
                      <a:r>
                        <a:rPr lang="en-US" sz="2800" dirty="0" smtClean="0"/>
                        <a:t> y </a:t>
                      </a:r>
                      <a:r>
                        <a:rPr lang="en-US" sz="2800" dirty="0" err="1" smtClean="0"/>
                        <a:t>las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primeras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universidades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err="1" smtClean="0"/>
                        <a:t>Fundación</a:t>
                      </a:r>
                      <a:r>
                        <a:rPr lang="en-US" sz="2800" dirty="0" smtClean="0"/>
                        <a:t> de </a:t>
                      </a:r>
                      <a:r>
                        <a:rPr lang="en-US" sz="2800" dirty="0" err="1" smtClean="0"/>
                        <a:t>nuevas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ciudades</a:t>
                      </a:r>
                      <a:r>
                        <a:rPr lang="en-US" sz="2800" dirty="0" smtClean="0"/>
                        <a:t> y el </a:t>
                      </a:r>
                      <a:r>
                        <a:rPr lang="en-US" sz="2800" dirty="0" err="1" smtClean="0"/>
                        <a:t>comercio</a:t>
                      </a:r>
                      <a:r>
                        <a:rPr lang="en-US" sz="2800" dirty="0" smtClean="0"/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err="1" smtClean="0"/>
                        <a:t>Surgimiento</a:t>
                      </a:r>
                      <a:r>
                        <a:rPr lang="en-US" sz="2800" dirty="0" smtClean="0"/>
                        <a:t> de la “</a:t>
                      </a:r>
                      <a:r>
                        <a:rPr lang="en-US" sz="2800" dirty="0" err="1" smtClean="0"/>
                        <a:t>burguesía</a:t>
                      </a:r>
                      <a:r>
                        <a:rPr lang="en-US" sz="2800" dirty="0" smtClean="0"/>
                        <a:t>”</a:t>
                      </a:r>
                    </a:p>
                    <a:p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5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Establece</a:t>
            </a:r>
            <a:r>
              <a:rPr lang="en-US" dirty="0" smtClean="0"/>
              <a:t> la </a:t>
            </a:r>
            <a:r>
              <a:rPr lang="en-US" dirty="0" err="1" smtClean="0"/>
              <a:t>diferencia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/>
              <a:t>bárbaros</a:t>
            </a:r>
            <a:r>
              <a:rPr lang="en-US" dirty="0"/>
              <a:t>, </a:t>
            </a:r>
            <a:r>
              <a:rPr lang="en-US" dirty="0" err="1"/>
              <a:t>germánicos</a:t>
            </a:r>
            <a:r>
              <a:rPr lang="en-US" dirty="0"/>
              <a:t> y </a:t>
            </a:r>
            <a:r>
              <a:rPr lang="en-US" dirty="0" err="1"/>
              <a:t>visigodos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Las </a:t>
            </a:r>
            <a:r>
              <a:rPr lang="en-US" b="1" dirty="0" err="1" smtClean="0">
                <a:solidFill>
                  <a:schemeClr val="accent6"/>
                </a:solidFill>
              </a:rPr>
              <a:t>cruzadas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7"/>
            <a:ext cx="8229600" cy="4525963"/>
          </a:xfrm>
        </p:spPr>
        <p:txBody>
          <a:bodyPr/>
          <a:lstStyle/>
          <a:p>
            <a:r>
              <a:rPr lang="en-US" sz="2800" dirty="0" err="1" smtClean="0"/>
              <a:t>Guerras</a:t>
            </a:r>
            <a:r>
              <a:rPr lang="en-US" sz="2800" dirty="0" smtClean="0"/>
              <a:t> </a:t>
            </a:r>
            <a:r>
              <a:rPr lang="en-US" sz="2800" dirty="0" err="1" smtClean="0"/>
              <a:t>santas</a:t>
            </a:r>
            <a:r>
              <a:rPr lang="en-US" sz="2800" dirty="0" smtClean="0"/>
              <a:t> o </a:t>
            </a:r>
            <a:r>
              <a:rPr lang="en-US" sz="2800" dirty="0" err="1" smtClean="0"/>
              <a:t>expedieciones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cristianos</a:t>
            </a:r>
            <a:r>
              <a:rPr lang="en-US" sz="2800" dirty="0" smtClean="0"/>
              <a:t> con el </a:t>
            </a:r>
            <a:r>
              <a:rPr lang="en-US" sz="2800" dirty="0" err="1" smtClean="0"/>
              <a:t>objetivo</a:t>
            </a:r>
            <a:r>
              <a:rPr lang="en-US" sz="2800" dirty="0" smtClean="0"/>
              <a:t> de </a:t>
            </a:r>
            <a:r>
              <a:rPr lang="en-US" sz="2800" dirty="0" err="1" smtClean="0"/>
              <a:t>frenar</a:t>
            </a:r>
            <a:r>
              <a:rPr lang="en-US" sz="2800" dirty="0" smtClean="0"/>
              <a:t> </a:t>
            </a:r>
            <a:r>
              <a:rPr lang="en-US" sz="2800" dirty="0" smtClean="0"/>
              <a:t>el </a:t>
            </a:r>
            <a:r>
              <a:rPr lang="en-US" sz="2800" dirty="0" err="1" smtClean="0"/>
              <a:t>avance</a:t>
            </a:r>
            <a:r>
              <a:rPr lang="en-US" sz="2800" dirty="0" smtClean="0"/>
              <a:t> </a:t>
            </a:r>
            <a:r>
              <a:rPr lang="en-US" sz="2800" dirty="0" smtClean="0"/>
              <a:t>del </a:t>
            </a:r>
            <a:r>
              <a:rPr lang="en-US" sz="2800" dirty="0" smtClean="0"/>
              <a:t>Islam.</a:t>
            </a:r>
            <a:endParaRPr lang="en-US" sz="2800" dirty="0" smtClean="0"/>
          </a:p>
          <a:p>
            <a:r>
              <a:rPr lang="en-US" sz="2800" b="1" i="1" dirty="0" err="1" smtClean="0"/>
              <a:t>Monoteísmo</a:t>
            </a:r>
            <a:r>
              <a:rPr lang="en-US" sz="2800" dirty="0" smtClean="0"/>
              <a:t> – </a:t>
            </a:r>
            <a:r>
              <a:rPr lang="en-US" sz="2800" dirty="0" err="1" smtClean="0"/>
              <a:t>doctrina</a:t>
            </a:r>
            <a:r>
              <a:rPr lang="en-US" sz="2800" dirty="0" smtClean="0"/>
              <a:t> </a:t>
            </a:r>
            <a:r>
              <a:rPr lang="en-US" sz="2800" dirty="0" err="1" smtClean="0"/>
              <a:t>teológica</a:t>
            </a:r>
            <a:r>
              <a:rPr lang="en-US" sz="2800" dirty="0" smtClean="0"/>
              <a:t> de los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reconocen</a:t>
            </a:r>
            <a:r>
              <a:rPr lang="en-US" sz="2800" dirty="0" smtClean="0"/>
              <a:t> un solo </a:t>
            </a:r>
            <a:r>
              <a:rPr lang="en-US" sz="2800" dirty="0" err="1" smtClean="0"/>
              <a:t>dios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 descr="E:\HISTORY\9th Grade HISTORY PR\RECURSOS DIGITALES HIST PR\Imágenes\C5\p.83 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346704"/>
            <a:ext cx="6400800" cy="3511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 </a:t>
            </a:r>
            <a:r>
              <a:rPr lang="en-US" b="1" dirty="0" err="1" smtClean="0">
                <a:solidFill>
                  <a:schemeClr val="accent6"/>
                </a:solidFill>
              </a:rPr>
              <a:t>presencia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</a:rPr>
              <a:t>musulmana</a:t>
            </a:r>
            <a:r>
              <a:rPr lang="en-US" b="1" dirty="0" smtClean="0">
                <a:solidFill>
                  <a:schemeClr val="accent6"/>
                </a:solidFill>
              </a:rPr>
              <a:t> y </a:t>
            </a:r>
            <a:r>
              <a:rPr lang="en-US" b="1" dirty="0" err="1" smtClean="0">
                <a:solidFill>
                  <a:schemeClr val="accent6"/>
                </a:solidFill>
              </a:rPr>
              <a:t>judía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Hispania</a:t>
            </a:r>
            <a:r>
              <a:rPr lang="en-US" dirty="0" smtClean="0"/>
              <a:t> – El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romanos</a:t>
            </a:r>
            <a:r>
              <a:rPr lang="en-US" dirty="0" smtClean="0"/>
              <a:t> </a:t>
            </a:r>
            <a:r>
              <a:rPr lang="en-US" dirty="0" err="1" smtClean="0"/>
              <a:t>utilizaban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referirse</a:t>
            </a:r>
            <a:r>
              <a:rPr lang="en-US" dirty="0" smtClean="0"/>
              <a:t> a la </a:t>
            </a:r>
            <a:r>
              <a:rPr lang="en-US" dirty="0" err="1" smtClean="0"/>
              <a:t>península</a:t>
            </a:r>
            <a:r>
              <a:rPr lang="en-US" dirty="0" smtClean="0"/>
              <a:t> </a:t>
            </a:r>
            <a:r>
              <a:rPr lang="en-US" dirty="0" err="1" smtClean="0"/>
              <a:t>ibérica</a:t>
            </a:r>
            <a:endParaRPr lang="en-US" dirty="0" smtClean="0"/>
          </a:p>
          <a:p>
            <a:r>
              <a:rPr lang="en-US" b="1" i="1" dirty="0" err="1" smtClean="0"/>
              <a:t>Invasión</a:t>
            </a:r>
            <a:r>
              <a:rPr lang="en-US" b="1" i="1" dirty="0" smtClean="0"/>
              <a:t> </a:t>
            </a:r>
            <a:r>
              <a:rPr lang="en-US" b="1" i="1" dirty="0" err="1" smtClean="0"/>
              <a:t>musulmana</a:t>
            </a:r>
            <a:r>
              <a:rPr lang="en-US" b="1" i="1" dirty="0" smtClean="0"/>
              <a:t> </a:t>
            </a:r>
            <a:r>
              <a:rPr lang="en-US" dirty="0" smtClean="0"/>
              <a:t>-  Los </a:t>
            </a:r>
            <a:r>
              <a:rPr lang="en-US" dirty="0" err="1" smtClean="0"/>
              <a:t>musulmanes</a:t>
            </a:r>
            <a:r>
              <a:rPr lang="en-US" dirty="0" smtClean="0"/>
              <a:t> </a:t>
            </a:r>
            <a:r>
              <a:rPr lang="en-US" dirty="0" err="1" smtClean="0"/>
              <a:t>estuvieron</a:t>
            </a:r>
            <a:r>
              <a:rPr lang="en-US" dirty="0" smtClean="0"/>
              <a:t> en la </a:t>
            </a:r>
            <a:r>
              <a:rPr lang="en-US" dirty="0" err="1" smtClean="0"/>
              <a:t>península</a:t>
            </a:r>
            <a:r>
              <a:rPr lang="en-US" dirty="0" smtClean="0"/>
              <a:t> </a:t>
            </a:r>
            <a:r>
              <a:rPr lang="en-US" dirty="0" err="1" smtClean="0"/>
              <a:t>ibérica</a:t>
            </a:r>
            <a:r>
              <a:rPr lang="en-US" dirty="0" smtClean="0"/>
              <a:t> </a:t>
            </a:r>
            <a:r>
              <a:rPr lang="en-US" dirty="0" err="1" smtClean="0"/>
              <a:t>casi</a:t>
            </a:r>
            <a:r>
              <a:rPr lang="en-US" dirty="0" smtClean="0"/>
              <a:t> 800 </a:t>
            </a:r>
            <a:r>
              <a:rPr lang="en-US" dirty="0" err="1" smtClean="0"/>
              <a:t>años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al-</a:t>
            </a:r>
            <a:r>
              <a:rPr lang="en-US" b="1" i="1" dirty="0" err="1" smtClean="0"/>
              <a:t>Ándalus</a:t>
            </a:r>
            <a:r>
              <a:rPr lang="en-US" dirty="0" smtClean="0"/>
              <a:t> – </a:t>
            </a:r>
            <a:r>
              <a:rPr lang="en-US" dirty="0" err="1" smtClean="0"/>
              <a:t>Nombre</a:t>
            </a:r>
            <a:r>
              <a:rPr lang="en-US" dirty="0" smtClean="0"/>
              <a:t> de los </a:t>
            </a:r>
            <a:r>
              <a:rPr lang="en-US" dirty="0" err="1" smtClean="0"/>
              <a:t>territorios</a:t>
            </a:r>
            <a:r>
              <a:rPr lang="en-US" dirty="0" smtClean="0"/>
              <a:t> </a:t>
            </a:r>
            <a:r>
              <a:rPr lang="en-US" dirty="0" err="1" smtClean="0"/>
              <a:t>peninsulares</a:t>
            </a:r>
            <a:r>
              <a:rPr lang="en-US" dirty="0" smtClean="0"/>
              <a:t> </a:t>
            </a:r>
            <a:r>
              <a:rPr lang="en-US" dirty="0" err="1" smtClean="0"/>
              <a:t>conquistados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los </a:t>
            </a:r>
            <a:r>
              <a:rPr lang="en-US" dirty="0" err="1" smtClean="0"/>
              <a:t>musulmanes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HISTORY\9th Grade HISTORY PR\RECURSOS DIGITALES HIST PR\Imágenes\C5\p.84 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3876"/>
            <a:ext cx="6400800" cy="4270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6"/>
                </a:solidFill>
                <a:effectLst/>
              </a:rPr>
              <a:t>Ventajas</a:t>
            </a:r>
            <a:r>
              <a:rPr lang="en-US" b="1" dirty="0" smtClean="0">
                <a:solidFill>
                  <a:schemeClr val="accent6"/>
                </a:solidFill>
                <a:effectLst/>
              </a:rPr>
              <a:t> de la </a:t>
            </a:r>
            <a:r>
              <a:rPr lang="en-US" b="1" dirty="0" err="1" smtClean="0">
                <a:solidFill>
                  <a:schemeClr val="accent6"/>
                </a:solidFill>
                <a:effectLst/>
              </a:rPr>
              <a:t>dominación</a:t>
            </a:r>
            <a:r>
              <a:rPr lang="en-US" b="1" dirty="0" smtClean="0">
                <a:solidFill>
                  <a:schemeClr val="accent6"/>
                </a:solidFill>
                <a:effectLst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effectLst/>
              </a:rPr>
              <a:t>musulmana</a:t>
            </a:r>
            <a:endParaRPr lang="en-US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Reanudó</a:t>
            </a:r>
            <a:r>
              <a:rPr lang="en-US" dirty="0" smtClean="0"/>
              <a:t> los </a:t>
            </a:r>
            <a:r>
              <a:rPr lang="en-US" dirty="0" err="1" smtClean="0"/>
              <a:t>lazos</a:t>
            </a:r>
            <a:r>
              <a:rPr lang="en-US" dirty="0" smtClean="0"/>
              <a:t> </a:t>
            </a:r>
            <a:r>
              <a:rPr lang="en-US" dirty="0" err="1" smtClean="0"/>
              <a:t>comerciales</a:t>
            </a:r>
            <a:r>
              <a:rPr lang="en-US" dirty="0" smtClean="0"/>
              <a:t> con el </a:t>
            </a:r>
            <a:r>
              <a:rPr lang="en-US" dirty="0" err="1" smtClean="0"/>
              <a:t>Oriente</a:t>
            </a:r>
            <a:endParaRPr lang="en-US" dirty="0" smtClean="0"/>
          </a:p>
          <a:p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ciudades</a:t>
            </a:r>
            <a:endParaRPr lang="en-US" dirty="0" smtClean="0"/>
          </a:p>
          <a:p>
            <a:r>
              <a:rPr lang="en-US" dirty="0" err="1" smtClean="0"/>
              <a:t>Florecimiento</a:t>
            </a:r>
            <a:r>
              <a:rPr lang="en-US" dirty="0" smtClean="0"/>
              <a:t> del </a:t>
            </a:r>
            <a:r>
              <a:rPr lang="en-US" dirty="0" err="1" smtClean="0"/>
              <a:t>comercio</a:t>
            </a:r>
            <a:r>
              <a:rPr lang="en-US" dirty="0" smtClean="0"/>
              <a:t> y la </a:t>
            </a:r>
            <a:r>
              <a:rPr lang="en-US" dirty="0" err="1" smtClean="0"/>
              <a:t>artesanía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ciencias</a:t>
            </a:r>
            <a:r>
              <a:rPr lang="en-US" dirty="0" smtClean="0"/>
              <a:t>,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matemáticas</a:t>
            </a:r>
            <a:r>
              <a:rPr lang="en-US" dirty="0" smtClean="0"/>
              <a:t>, la </a:t>
            </a:r>
            <a:r>
              <a:rPr lang="en-US" dirty="0" err="1" smtClean="0"/>
              <a:t>alquimia</a:t>
            </a:r>
            <a:r>
              <a:rPr lang="en-US" dirty="0" smtClean="0"/>
              <a:t>, la </a:t>
            </a:r>
            <a:r>
              <a:rPr lang="en-US" dirty="0" err="1" smtClean="0"/>
              <a:t>medicina</a:t>
            </a:r>
            <a:r>
              <a:rPr lang="en-US" dirty="0" smtClean="0"/>
              <a:t>, la </a:t>
            </a:r>
            <a:r>
              <a:rPr lang="en-US" dirty="0" err="1" smtClean="0"/>
              <a:t>farmacia</a:t>
            </a:r>
            <a:r>
              <a:rPr lang="en-US" dirty="0" smtClean="0"/>
              <a:t>, la </a:t>
            </a:r>
            <a:r>
              <a:rPr lang="en-US" dirty="0" err="1" smtClean="0"/>
              <a:t>cartografía</a:t>
            </a:r>
            <a:r>
              <a:rPr lang="en-US" dirty="0" smtClean="0"/>
              <a:t> y la </a:t>
            </a:r>
            <a:r>
              <a:rPr lang="en-US" dirty="0" err="1" smtClean="0"/>
              <a:t>astronomía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1265</Words>
  <Application>Microsoft Office PowerPoint</Application>
  <PresentationFormat>On-screen Show (4:3)</PresentationFormat>
  <Paragraphs>108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Las cruzadas</vt:lpstr>
      <vt:lpstr>La presencia musulmana y judía</vt:lpstr>
      <vt:lpstr>Slide 8</vt:lpstr>
      <vt:lpstr>Ventajas de la dominación musulmana</vt:lpstr>
      <vt:lpstr>Dominación judía</vt:lpstr>
      <vt:lpstr>Slide 11</vt:lpstr>
      <vt:lpstr>La Reconquista</vt:lpstr>
      <vt:lpstr>Castilla y Aragón</vt:lpstr>
      <vt:lpstr>Castilla y Aragón</vt:lpstr>
      <vt:lpstr>Santa Inquisición</vt:lpstr>
      <vt:lpstr>Decreto de Expulsión de los judíos (1492)</vt:lpstr>
      <vt:lpstr>La mentalidad renacentista</vt:lpstr>
      <vt:lpstr>Los portugueses se adelantan</vt:lpstr>
      <vt:lpstr>Slide 19</vt:lpstr>
      <vt:lpstr>El viaje hacia las Indias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Froebel Bilingual</dc:creator>
  <cp:lastModifiedBy>Froebel Bilingual</cp:lastModifiedBy>
  <cp:revision>5</cp:revision>
  <dcterms:created xsi:type="dcterms:W3CDTF">2015-09-28T11:23:48Z</dcterms:created>
  <dcterms:modified xsi:type="dcterms:W3CDTF">2015-09-29T19:25:13Z</dcterms:modified>
</cp:coreProperties>
</file>