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61" r:id="rId3"/>
    <p:sldId id="279" r:id="rId4"/>
    <p:sldId id="280" r:id="rId5"/>
    <p:sldId id="281" r:id="rId6"/>
    <p:sldId id="282" r:id="rId7"/>
    <p:sldId id="283" r:id="rId8"/>
    <p:sldId id="284" r:id="rId9"/>
    <p:sldId id="293" r:id="rId10"/>
    <p:sldId id="285" r:id="rId11"/>
    <p:sldId id="286" r:id="rId12"/>
    <p:sldId id="287" r:id="rId13"/>
    <p:sldId id="288" r:id="rId14"/>
    <p:sldId id="28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856" autoAdjust="0"/>
    <p:restoredTop sz="94660"/>
  </p:normalViewPr>
  <p:slideViewPr>
    <p:cSldViewPr>
      <p:cViewPr varScale="1">
        <p:scale>
          <a:sx n="72" d="100"/>
          <a:sy n="72" d="100"/>
        </p:scale>
        <p:origin x="-8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EE0A36-3A65-49C0-AFA2-3822EBA61E5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03F1A-2358-4507-8668-679E826978B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5011" indent="-225011">
              <a:spcBef>
                <a:spcPct val="0"/>
              </a:spcBef>
            </a:pPr>
            <a:r>
              <a:rPr lang="es-PR" b="1" dirty="0" smtClean="0">
                <a:ea typeface="ヒラギノ角ゴ Pro W3" pitchFamily="-84" charset="-128"/>
              </a:rPr>
              <a:t>Notas y sugerencias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El propósito de esta presentación es introducir la segunda unidad del libro </a:t>
            </a:r>
            <a:r>
              <a:rPr lang="es-PR" i="1" dirty="0" smtClean="0">
                <a:ea typeface="ヒラギノ角ゴ Pro W3" pitchFamily="-84" charset="-128"/>
              </a:rPr>
              <a:t>Puerto Rico: geografía, historia y sociedad</a:t>
            </a:r>
            <a:r>
              <a:rPr lang="es-PR" dirty="0" smtClean="0">
                <a:ea typeface="ヒラギノ角ゴ Pro W3" pitchFamily="-84" charset="-128"/>
              </a:rPr>
              <a:t>, de Ediciones SM. Recuerde que debe hacer clic sobre cada laminilla para adelantar la entrada de textos, imágenes y efectos, así como avanzar a la próxima laminilla. Es recomendable estudiar y ensayar la proyección de la presentación antes de discutirla con el grupo.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Para enriquecer la experiencia en clase, acompañe esta presentación con música de fondo, ya sea una canción para toda la presentación o canciones diversas para cada parte (música indígena, música afroamericana, y así sucesivamente).</a:t>
            </a:r>
          </a:p>
          <a:p>
            <a:pPr marL="225011" indent="-225011">
              <a:spcBef>
                <a:spcPct val="0"/>
              </a:spcBef>
              <a:buFontTx/>
              <a:buChar char="•"/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No olvide que los estudiantes también deben participar. Invítelos a hacer preguntas y comentarios para que la exposición sea interactiva e interesante.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43E5DE-173F-4AFF-93CD-9D211C26C9C7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marL="225011" indent="-225011">
              <a:spcBef>
                <a:spcPct val="0"/>
              </a:spcBef>
            </a:pPr>
            <a:r>
              <a:rPr lang="es-PR" b="1" dirty="0" smtClean="0">
                <a:ea typeface="ヒラギノ角ゴ Pro W3" pitchFamily="-84" charset="-128"/>
              </a:rPr>
              <a:t>Notas y sugerencias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El propósito de esta presentación es introducir la segunda unidad del libro </a:t>
            </a:r>
            <a:r>
              <a:rPr lang="es-PR" i="1" dirty="0" smtClean="0">
                <a:ea typeface="ヒラギノ角ゴ Pro W3" pitchFamily="-84" charset="-128"/>
              </a:rPr>
              <a:t>Puerto Rico: geografía, historia y sociedad</a:t>
            </a:r>
            <a:r>
              <a:rPr lang="es-PR" dirty="0" smtClean="0">
                <a:ea typeface="ヒラギノ角ゴ Pro W3" pitchFamily="-84" charset="-128"/>
              </a:rPr>
              <a:t>, de Ediciones SM. Recuerde que debe hacer clic sobre cada laminilla para adelantar la entrada de textos, imágenes y efectos, así como avanzar a la próxima laminilla. Es recomendable estudiar y ensayar la proyección de la presentación antes de discutirla con el grupo.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Para enriquecer la experiencia en clase, acompañe esta presentación con música de fondo, ya sea una canción para toda la presentación o canciones diversas para cada parte (música indígena, música afroamericana, y así sucesivamente).</a:t>
            </a:r>
          </a:p>
          <a:p>
            <a:pPr marL="225011" indent="-225011">
              <a:spcBef>
                <a:spcPct val="0"/>
              </a:spcBef>
              <a:buFontTx/>
              <a:buChar char="•"/>
            </a:pPr>
            <a:endParaRPr lang="es-PR" dirty="0" smtClean="0">
              <a:ea typeface="ヒラギノ角ゴ Pro W3" pitchFamily="-84" charset="-128"/>
            </a:endParaRPr>
          </a:p>
          <a:p>
            <a:pPr marL="225011" indent="-225011">
              <a:spcBef>
                <a:spcPct val="0"/>
              </a:spcBef>
            </a:pPr>
            <a:r>
              <a:rPr lang="es-PR" dirty="0" smtClean="0">
                <a:ea typeface="ヒラギノ角ゴ Pro W3" pitchFamily="-84" charset="-128"/>
              </a:rPr>
              <a:t>No olvide que los estudiantes también deben participar. Invítelos a hacer preguntas y comentarios para que la exposición sea interactiva e interesante.</a:t>
            </a:r>
          </a:p>
          <a:p>
            <a:pPr marL="225011" indent="-225011">
              <a:spcBef>
                <a:spcPct val="0"/>
              </a:spcBef>
            </a:pPr>
            <a:endParaRPr lang="es-PR" dirty="0" smtClean="0">
              <a:ea typeface="ヒラギノ角ゴ Pro W3" pitchFamily="-84" charset="-128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443E5DE-173F-4AFF-93CD-9D211C26C9C7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E6949A-BAB4-41C8-A3BF-D1B9E43C7400}" type="datetimeFigureOut">
              <a:rPr lang="en-US" smtClean="0"/>
              <a:pPr/>
              <a:t>10/29/2015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5151B-041E-4E86-BE0F-49E53989B2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6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4925">
            <a:solidFill>
              <a:srgbClr val="B1DE2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1447800" y="1905000"/>
            <a:ext cx="6629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3600" b="1" dirty="0" smtClean="0">
                <a:solidFill>
                  <a:srgbClr val="FF6600"/>
                </a:solidFill>
                <a:cs typeface="Arial" pitchFamily="34" charset="0"/>
              </a:rPr>
              <a:t>La fundación del sistema colonial</a:t>
            </a:r>
            <a:endParaRPr lang="es-PR" sz="3600" b="1" dirty="0">
              <a:solidFill>
                <a:srgbClr val="FF6600"/>
              </a:solidFill>
              <a:cs typeface="Arial" pitchFamily="34" charset="0"/>
            </a:endParaRPr>
          </a:p>
        </p:txBody>
      </p:sp>
      <p:pic>
        <p:nvPicPr>
          <p:cNvPr id="5122" name="Picture 2" descr="E:\HISTORY\9th Grade HISTORY PR\RECURSOS DIGITALES HIST PR\Imágenes\C6\p.96 ma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667000"/>
            <a:ext cx="5952744" cy="2825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sistema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de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encomienda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 smtClean="0"/>
              <a:t>Fracasa</a:t>
            </a:r>
            <a:r>
              <a:rPr lang="en-US" dirty="0" smtClean="0"/>
              <a:t> el </a:t>
            </a:r>
            <a:r>
              <a:rPr lang="en-US" dirty="0" err="1" smtClean="0"/>
              <a:t>proyecto</a:t>
            </a:r>
            <a:r>
              <a:rPr lang="en-US" dirty="0" smtClean="0"/>
              <a:t> de La </a:t>
            </a:r>
            <a:r>
              <a:rPr lang="en-US" dirty="0" err="1" smtClean="0"/>
              <a:t>Isabela</a:t>
            </a:r>
            <a:r>
              <a:rPr lang="en-US" dirty="0" smtClean="0"/>
              <a:t> </a:t>
            </a:r>
            <a:r>
              <a:rPr lang="en-US" dirty="0" err="1" smtClean="0"/>
              <a:t>hacia</a:t>
            </a:r>
            <a:r>
              <a:rPr lang="en-US" dirty="0" smtClean="0"/>
              <a:t> el 1496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funda</a:t>
            </a:r>
            <a:r>
              <a:rPr lang="en-US" dirty="0" smtClean="0"/>
              <a:t> Santo Domingo, en la </a:t>
            </a:r>
            <a:r>
              <a:rPr lang="en-US" dirty="0" err="1" smtClean="0"/>
              <a:t>costa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de La </a:t>
            </a:r>
            <a:r>
              <a:rPr lang="en-US" dirty="0" err="1" smtClean="0"/>
              <a:t>Isabela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experimentaros</a:t>
            </a:r>
            <a:r>
              <a:rPr lang="en-US" dirty="0" smtClean="0"/>
              <a:t> </a:t>
            </a:r>
            <a:r>
              <a:rPr lang="en-US" dirty="0" err="1" smtClean="0"/>
              <a:t>varios</a:t>
            </a:r>
            <a:r>
              <a:rPr lang="en-US" dirty="0" smtClean="0"/>
              <a:t> </a:t>
            </a:r>
            <a:r>
              <a:rPr lang="en-US" dirty="0" err="1" smtClean="0"/>
              <a:t>tipos</a:t>
            </a:r>
            <a:r>
              <a:rPr lang="en-US" dirty="0" smtClean="0"/>
              <a:t> de </a:t>
            </a:r>
            <a:r>
              <a:rPr lang="en-US" dirty="0" err="1" smtClean="0"/>
              <a:t>trabajo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someter</a:t>
            </a:r>
            <a:r>
              <a:rPr lang="en-US" dirty="0" smtClean="0"/>
              <a:t> a los </a:t>
            </a:r>
            <a:r>
              <a:rPr lang="en-US" dirty="0" err="1" smtClean="0"/>
              <a:t>indígenas</a:t>
            </a:r>
            <a:r>
              <a:rPr lang="en-US" dirty="0" smtClean="0"/>
              <a:t> y se </a:t>
            </a:r>
            <a:r>
              <a:rPr lang="en-US" dirty="0" err="1" smtClean="0"/>
              <a:t>establecieron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principales</a:t>
            </a:r>
            <a:r>
              <a:rPr lang="en-US" dirty="0" smtClean="0"/>
              <a:t> </a:t>
            </a:r>
            <a:r>
              <a:rPr lang="en-US" dirty="0" err="1" smtClean="0"/>
              <a:t>instituciones</a:t>
            </a:r>
            <a:r>
              <a:rPr lang="en-US" dirty="0" smtClean="0"/>
              <a:t> </a:t>
            </a:r>
            <a:r>
              <a:rPr lang="en-US" dirty="0" err="1" smtClean="0"/>
              <a:t>políticas</a:t>
            </a:r>
            <a:r>
              <a:rPr lang="en-US" dirty="0" smtClean="0"/>
              <a:t>, </a:t>
            </a:r>
            <a:r>
              <a:rPr lang="en-US" dirty="0" err="1" smtClean="0"/>
              <a:t>económicas</a:t>
            </a:r>
            <a:r>
              <a:rPr lang="en-US" dirty="0" smtClean="0"/>
              <a:t> y </a:t>
            </a:r>
            <a:r>
              <a:rPr lang="en-US" dirty="0" err="1" smtClean="0"/>
              <a:t>religiosas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Colón </a:t>
            </a:r>
            <a:r>
              <a:rPr lang="en-US" dirty="0" err="1" smtClean="0"/>
              <a:t>envió</a:t>
            </a:r>
            <a:r>
              <a:rPr lang="en-US" dirty="0" smtClean="0"/>
              <a:t> a los Reyes </a:t>
            </a:r>
            <a:r>
              <a:rPr lang="en-US" dirty="0" err="1" smtClean="0"/>
              <a:t>Católicos</a:t>
            </a:r>
            <a:r>
              <a:rPr lang="en-US" dirty="0" smtClean="0"/>
              <a:t> un </a:t>
            </a:r>
            <a:r>
              <a:rPr lang="en-US" dirty="0" err="1" smtClean="0"/>
              <a:t>documento</a:t>
            </a:r>
            <a:r>
              <a:rPr lang="en-US" dirty="0" smtClean="0"/>
              <a:t>:</a:t>
            </a:r>
          </a:p>
          <a:p>
            <a:pPr lvl="1"/>
            <a:r>
              <a:rPr lang="en-US" dirty="0" err="1" smtClean="0"/>
              <a:t>Propuso</a:t>
            </a:r>
            <a:r>
              <a:rPr lang="en-US" dirty="0" smtClean="0"/>
              <a:t> </a:t>
            </a:r>
            <a:r>
              <a:rPr lang="en-US" dirty="0" err="1" smtClean="0"/>
              <a:t>pagar</a:t>
            </a:r>
            <a:r>
              <a:rPr lang="en-US" dirty="0" smtClean="0"/>
              <a:t> con la </a:t>
            </a:r>
            <a:r>
              <a:rPr lang="en-US" dirty="0" err="1" smtClean="0"/>
              <a:t>esclavitud</a:t>
            </a:r>
            <a:r>
              <a:rPr lang="en-US" dirty="0" smtClean="0"/>
              <a:t> de los </a:t>
            </a:r>
            <a:r>
              <a:rPr lang="en-US" dirty="0" err="1" smtClean="0"/>
              <a:t>caribes</a:t>
            </a:r>
            <a:r>
              <a:rPr lang="en-US" dirty="0" smtClean="0"/>
              <a:t> el </a:t>
            </a:r>
            <a:r>
              <a:rPr lang="en-US" dirty="0" err="1" smtClean="0"/>
              <a:t>ganado</a:t>
            </a:r>
            <a:r>
              <a:rPr lang="en-US" dirty="0" smtClean="0"/>
              <a:t> y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provisiones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recibieran</a:t>
            </a:r>
            <a:r>
              <a:rPr lang="en-US" dirty="0" smtClean="0"/>
              <a:t> de </a:t>
            </a:r>
            <a:r>
              <a:rPr lang="en-US" dirty="0" err="1" smtClean="0"/>
              <a:t>España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Trató</a:t>
            </a:r>
            <a:r>
              <a:rPr lang="en-US" dirty="0" smtClean="0"/>
              <a:t> de </a:t>
            </a:r>
            <a:r>
              <a:rPr lang="en-US" dirty="0" err="1" smtClean="0"/>
              <a:t>establecer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los </a:t>
            </a:r>
            <a:r>
              <a:rPr lang="en-US" dirty="0" err="1" smtClean="0"/>
              <a:t>indígenas</a:t>
            </a:r>
            <a:r>
              <a:rPr lang="en-US" dirty="0" smtClean="0"/>
              <a:t> le </a:t>
            </a:r>
            <a:r>
              <a:rPr lang="en-US" dirty="0" err="1" smtClean="0"/>
              <a:t>entregaran</a:t>
            </a:r>
            <a:r>
              <a:rPr lang="en-US" dirty="0" smtClean="0"/>
              <a:t> un </a:t>
            </a:r>
            <a:r>
              <a:rPr lang="en-US" dirty="0" err="1" smtClean="0"/>
              <a:t>tributo</a:t>
            </a:r>
            <a:r>
              <a:rPr lang="en-US" dirty="0" smtClean="0"/>
              <a:t>/</a:t>
            </a:r>
            <a:r>
              <a:rPr lang="en-US" dirty="0" err="1" smtClean="0"/>
              <a:t>ofrenda</a:t>
            </a:r>
            <a:r>
              <a:rPr lang="en-US" dirty="0" smtClean="0"/>
              <a:t> de </a:t>
            </a:r>
            <a:r>
              <a:rPr lang="en-US" dirty="0" err="1" smtClean="0"/>
              <a:t>oro</a:t>
            </a:r>
            <a:r>
              <a:rPr lang="en-US" dirty="0" smtClean="0"/>
              <a:t> y </a:t>
            </a:r>
            <a:r>
              <a:rPr lang="en-US" dirty="0" err="1" smtClean="0"/>
              <a:t>algodón</a:t>
            </a:r>
            <a:r>
              <a:rPr lang="en-US" dirty="0" smtClean="0"/>
              <a:t>.</a:t>
            </a:r>
          </a:p>
          <a:p>
            <a:pPr lvl="1"/>
            <a:r>
              <a:rPr lang="en-US" dirty="0" err="1" smtClean="0"/>
              <a:t>Dio</a:t>
            </a:r>
            <a:r>
              <a:rPr lang="en-US" dirty="0" smtClean="0"/>
              <a:t> a </a:t>
            </a:r>
            <a:r>
              <a:rPr lang="en-US" dirty="0" err="1" smtClean="0"/>
              <a:t>paso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repartición</a:t>
            </a:r>
            <a:r>
              <a:rPr lang="en-US" dirty="0" smtClean="0"/>
              <a:t> de </a:t>
            </a:r>
            <a:r>
              <a:rPr lang="en-US" dirty="0" err="1" smtClean="0"/>
              <a:t>indios</a:t>
            </a:r>
            <a:r>
              <a:rPr lang="en-US" dirty="0" smtClean="0"/>
              <a:t> y de </a:t>
            </a:r>
            <a:r>
              <a:rPr lang="en-US" dirty="0" err="1" smtClean="0"/>
              <a:t>tierras</a:t>
            </a:r>
            <a:r>
              <a:rPr lang="en-US" dirty="0" smtClean="0"/>
              <a:t> a los </a:t>
            </a:r>
            <a:r>
              <a:rPr lang="en-US" dirty="0" err="1" smtClean="0"/>
              <a:t>colonos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6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 smtClean="0"/>
              <a:t>Encomienda</a:t>
            </a:r>
            <a:r>
              <a:rPr lang="en-US" b="1" dirty="0" smtClean="0"/>
              <a:t>-</a:t>
            </a:r>
            <a:r>
              <a:rPr lang="en-US" dirty="0" smtClean="0"/>
              <a:t> Es un </a:t>
            </a:r>
            <a:r>
              <a:rPr lang="en-US" dirty="0" err="1" smtClean="0"/>
              <a:t>sistema</a:t>
            </a:r>
            <a:r>
              <a:rPr lang="en-US" dirty="0" smtClean="0"/>
              <a:t> </a:t>
            </a:r>
            <a:r>
              <a:rPr lang="en-US" dirty="0" err="1" smtClean="0"/>
              <a:t>mediante</a:t>
            </a:r>
            <a:r>
              <a:rPr lang="en-US" dirty="0" smtClean="0"/>
              <a:t> el </a:t>
            </a:r>
            <a:r>
              <a:rPr lang="en-US" dirty="0" err="1" smtClean="0"/>
              <a:t>cual</a:t>
            </a:r>
            <a:r>
              <a:rPr lang="en-US" dirty="0" smtClean="0"/>
              <a:t> los conquistadores y los </a:t>
            </a:r>
            <a:r>
              <a:rPr lang="en-US" dirty="0" err="1" smtClean="0"/>
              <a:t>colones</a:t>
            </a:r>
            <a:r>
              <a:rPr lang="en-US" dirty="0" smtClean="0"/>
              <a:t> </a:t>
            </a:r>
            <a:r>
              <a:rPr lang="en-US" dirty="0" err="1" smtClean="0"/>
              <a:t>favorecidos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</a:t>
            </a:r>
            <a:r>
              <a:rPr lang="en-US" dirty="0" err="1" smtClean="0"/>
              <a:t>rey</a:t>
            </a:r>
            <a:r>
              <a:rPr lang="en-US" dirty="0" smtClean="0"/>
              <a:t> </a:t>
            </a:r>
            <a:r>
              <a:rPr lang="en-US" dirty="0" err="1" smtClean="0"/>
              <a:t>recibían</a:t>
            </a:r>
            <a:r>
              <a:rPr lang="en-US" dirty="0" smtClean="0"/>
              <a:t> </a:t>
            </a:r>
            <a:r>
              <a:rPr lang="en-US" dirty="0" err="1" smtClean="0"/>
              <a:t>indígenas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Encomendero</a:t>
            </a:r>
            <a:r>
              <a:rPr lang="en-US" dirty="0" smtClean="0"/>
              <a:t> – Era </a:t>
            </a:r>
            <a:r>
              <a:rPr lang="en-US" dirty="0" err="1" smtClean="0"/>
              <a:t>obligado</a:t>
            </a:r>
            <a:r>
              <a:rPr lang="en-US" dirty="0" smtClean="0"/>
              <a:t> a </a:t>
            </a:r>
            <a:r>
              <a:rPr lang="en-US" dirty="0" err="1" smtClean="0"/>
              <a:t>instruir</a:t>
            </a:r>
            <a:r>
              <a:rPr lang="en-US" dirty="0" smtClean="0"/>
              <a:t> a los </a:t>
            </a:r>
            <a:r>
              <a:rPr lang="en-US" dirty="0" err="1" smtClean="0"/>
              <a:t>indios</a:t>
            </a:r>
            <a:r>
              <a:rPr lang="en-US" dirty="0" smtClean="0"/>
              <a:t> en la </a:t>
            </a:r>
            <a:r>
              <a:rPr lang="en-US" dirty="0" err="1" smtClean="0"/>
              <a:t>religión</a:t>
            </a:r>
            <a:r>
              <a:rPr lang="en-US" dirty="0" smtClean="0"/>
              <a:t> y la </a:t>
            </a:r>
            <a:r>
              <a:rPr lang="en-US" dirty="0" err="1" smtClean="0"/>
              <a:t>vida</a:t>
            </a:r>
            <a:r>
              <a:rPr lang="en-US" dirty="0" smtClean="0"/>
              <a:t> </a:t>
            </a:r>
            <a:r>
              <a:rPr lang="en-US" dirty="0" err="1" smtClean="0"/>
              <a:t>civilizada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6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España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se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asegura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el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derecho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colonizar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América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Tratado</a:t>
            </a:r>
            <a:r>
              <a:rPr lang="en-US" b="1" dirty="0" smtClean="0"/>
              <a:t> de </a:t>
            </a:r>
            <a:r>
              <a:rPr lang="en-US" b="1" dirty="0" err="1" smtClean="0"/>
              <a:t>Alcazobas</a:t>
            </a:r>
            <a:r>
              <a:rPr lang="en-US" b="1" dirty="0" smtClean="0"/>
              <a:t> Toledo (1479)</a:t>
            </a:r>
            <a:r>
              <a:rPr lang="en-US" dirty="0" smtClean="0"/>
              <a:t>– </a:t>
            </a:r>
            <a:r>
              <a:rPr lang="en-US" dirty="0" err="1" smtClean="0"/>
              <a:t>España</a:t>
            </a:r>
            <a:r>
              <a:rPr lang="en-US" dirty="0" smtClean="0"/>
              <a:t> y Portugal </a:t>
            </a:r>
            <a:r>
              <a:rPr lang="en-US" dirty="0" err="1" smtClean="0"/>
              <a:t>acordaron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Portugal </a:t>
            </a:r>
            <a:r>
              <a:rPr lang="en-US" dirty="0" err="1" smtClean="0"/>
              <a:t>sería</a:t>
            </a:r>
            <a:r>
              <a:rPr lang="en-US" dirty="0" smtClean="0"/>
              <a:t> </a:t>
            </a:r>
            <a:r>
              <a:rPr lang="en-US" dirty="0" err="1" smtClean="0"/>
              <a:t>dueño</a:t>
            </a:r>
            <a:r>
              <a:rPr lang="en-US" dirty="0" smtClean="0"/>
              <a:t> de </a:t>
            </a:r>
            <a:r>
              <a:rPr lang="en-US" dirty="0" err="1" smtClean="0"/>
              <a:t>todo</a:t>
            </a:r>
            <a:r>
              <a:rPr lang="en-US" dirty="0" smtClean="0"/>
              <a:t> lo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descubriera</a:t>
            </a:r>
            <a:r>
              <a:rPr lang="en-US" dirty="0" smtClean="0"/>
              <a:t> al </a:t>
            </a:r>
            <a:r>
              <a:rPr lang="en-US" dirty="0" err="1" smtClean="0"/>
              <a:t>este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smtClean="0"/>
              <a:t>I</a:t>
            </a:r>
            <a:r>
              <a:rPr lang="en-US" dirty="0" smtClean="0"/>
              <a:t>slas Canarias, </a:t>
            </a:r>
            <a:r>
              <a:rPr lang="en-US" dirty="0" err="1" smtClean="0"/>
              <a:t>mientras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islas</a:t>
            </a:r>
            <a:r>
              <a:rPr lang="en-US" dirty="0" smtClean="0"/>
              <a:t> al </a:t>
            </a:r>
            <a:r>
              <a:rPr lang="en-US" dirty="0" err="1" smtClean="0"/>
              <a:t>oeste</a:t>
            </a:r>
            <a:r>
              <a:rPr lang="en-US" dirty="0" smtClean="0"/>
              <a:t> </a:t>
            </a:r>
            <a:r>
              <a:rPr lang="en-US" dirty="0" err="1" smtClean="0"/>
              <a:t>sería</a:t>
            </a:r>
            <a:r>
              <a:rPr lang="en-US" dirty="0" smtClean="0"/>
              <a:t> de </a:t>
            </a:r>
            <a:r>
              <a:rPr lang="en-US" dirty="0" err="1" smtClean="0"/>
              <a:t>España</a:t>
            </a:r>
            <a:endParaRPr lang="en-US" dirty="0" smtClean="0"/>
          </a:p>
          <a:p>
            <a:r>
              <a:rPr lang="en-US" b="1" dirty="0" err="1" smtClean="0"/>
              <a:t>Bulas</a:t>
            </a:r>
            <a:r>
              <a:rPr lang="en-US" b="1" dirty="0" smtClean="0"/>
              <a:t> </a:t>
            </a:r>
            <a:r>
              <a:rPr lang="en-US" b="1" dirty="0" err="1" smtClean="0"/>
              <a:t>alejandrinas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permisos</a:t>
            </a:r>
            <a:r>
              <a:rPr lang="en-US" dirty="0" smtClean="0"/>
              <a:t> </a:t>
            </a:r>
            <a:r>
              <a:rPr lang="en-US" dirty="0" err="1" smtClean="0"/>
              <a:t>otorgados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el papa de </a:t>
            </a:r>
            <a:r>
              <a:rPr lang="en-US" dirty="0" err="1" smtClean="0"/>
              <a:t>origen</a:t>
            </a:r>
            <a:r>
              <a:rPr lang="en-US" dirty="0" smtClean="0"/>
              <a:t> </a:t>
            </a:r>
            <a:r>
              <a:rPr lang="en-US" dirty="0" err="1" smtClean="0"/>
              <a:t>español</a:t>
            </a:r>
            <a:r>
              <a:rPr lang="en-US" dirty="0" smtClean="0"/>
              <a:t> Alejandro VI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evangelizar</a:t>
            </a:r>
            <a:r>
              <a:rPr lang="en-US" dirty="0" smtClean="0"/>
              <a:t> a los </a:t>
            </a:r>
            <a:r>
              <a:rPr lang="en-US" dirty="0" err="1" smtClean="0"/>
              <a:t>habitantes</a:t>
            </a:r>
            <a:r>
              <a:rPr lang="en-US" dirty="0" smtClean="0"/>
              <a:t> de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tierras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desubrieran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Papa Alejandro VI </a:t>
            </a:r>
            <a:r>
              <a:rPr lang="en-US" dirty="0" smtClean="0"/>
              <a:t>– </a:t>
            </a:r>
            <a:r>
              <a:rPr lang="en-US" dirty="0" err="1" smtClean="0"/>
              <a:t>Apoyó</a:t>
            </a:r>
            <a:r>
              <a:rPr lang="en-US" dirty="0" smtClean="0"/>
              <a:t> a los Reyes </a:t>
            </a:r>
            <a:r>
              <a:rPr lang="en-US" dirty="0" err="1" smtClean="0"/>
              <a:t>Católicos</a:t>
            </a:r>
            <a:r>
              <a:rPr lang="en-US" dirty="0" smtClean="0"/>
              <a:t> al </a:t>
            </a:r>
            <a:r>
              <a:rPr lang="en-US" dirty="0" err="1" smtClean="0"/>
              <a:t>otorgarles</a:t>
            </a:r>
            <a:r>
              <a:rPr lang="en-US" dirty="0" smtClean="0"/>
              <a:t> </a:t>
            </a:r>
            <a:r>
              <a:rPr lang="en-US" dirty="0" err="1" smtClean="0"/>
              <a:t>permisos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evangelizar</a:t>
            </a:r>
            <a:r>
              <a:rPr lang="en-US" dirty="0" smtClean="0"/>
              <a:t> a los </a:t>
            </a:r>
            <a:r>
              <a:rPr lang="en-US" dirty="0" err="1" smtClean="0"/>
              <a:t>habitantes</a:t>
            </a:r>
            <a:r>
              <a:rPr lang="en-US" dirty="0" smtClean="0"/>
              <a:t> del Nuevo </a:t>
            </a:r>
            <a:r>
              <a:rPr lang="en-US" dirty="0" err="1" smtClean="0"/>
              <a:t>Mundo</a:t>
            </a:r>
            <a:r>
              <a:rPr lang="en-US" dirty="0" smtClean="0"/>
              <a:t>.</a:t>
            </a:r>
          </a:p>
          <a:p>
            <a:r>
              <a:rPr lang="en-US" b="1" dirty="0" err="1" smtClean="0"/>
              <a:t>Tratado</a:t>
            </a:r>
            <a:r>
              <a:rPr lang="en-US" b="1" dirty="0" smtClean="0"/>
              <a:t> de </a:t>
            </a:r>
            <a:r>
              <a:rPr lang="en-US" b="1" dirty="0" err="1" smtClean="0"/>
              <a:t>Tordecillas</a:t>
            </a:r>
            <a:r>
              <a:rPr lang="en-US" b="1" dirty="0" smtClean="0"/>
              <a:t> </a:t>
            </a:r>
            <a:r>
              <a:rPr lang="en-US" dirty="0" smtClean="0"/>
              <a:t>- Se </a:t>
            </a:r>
            <a:r>
              <a:rPr lang="en-US" dirty="0" err="1" smtClean="0"/>
              <a:t>negocea</a:t>
            </a:r>
            <a:r>
              <a:rPr lang="en-US" dirty="0" smtClean="0"/>
              <a:t> los </a:t>
            </a:r>
            <a:r>
              <a:rPr lang="en-US" dirty="0" err="1" smtClean="0"/>
              <a:t>derechos</a:t>
            </a:r>
            <a:r>
              <a:rPr lang="en-US" dirty="0" smtClean="0"/>
              <a:t> de los </a:t>
            </a:r>
            <a:r>
              <a:rPr lang="en-US" dirty="0" err="1" smtClean="0"/>
              <a:t>potugueses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los </a:t>
            </a:r>
            <a:r>
              <a:rPr lang="en-US" dirty="0" err="1" smtClean="0"/>
              <a:t>territorios</a:t>
            </a:r>
            <a:r>
              <a:rPr lang="en-US" dirty="0" smtClean="0"/>
              <a:t> </a:t>
            </a:r>
            <a:r>
              <a:rPr lang="en-US" dirty="0" err="1" smtClean="0"/>
              <a:t>descubiertos</a:t>
            </a:r>
            <a:r>
              <a:rPr lang="en-US" dirty="0" smtClean="0"/>
              <a:t> </a:t>
            </a:r>
            <a:r>
              <a:rPr lang="en-US" dirty="0" err="1" smtClean="0"/>
              <a:t>hasta</a:t>
            </a:r>
            <a:r>
              <a:rPr lang="en-US" dirty="0" smtClean="0"/>
              <a:t> 370 </a:t>
            </a:r>
            <a:r>
              <a:rPr lang="en-US" dirty="0" err="1" smtClean="0"/>
              <a:t>leguas</a:t>
            </a:r>
            <a:r>
              <a:rPr lang="en-US" dirty="0" smtClean="0"/>
              <a:t> </a:t>
            </a:r>
            <a:r>
              <a:rPr lang="en-US" dirty="0" smtClean="0"/>
              <a:t>al </a:t>
            </a:r>
            <a:r>
              <a:rPr lang="en-US" dirty="0" err="1" smtClean="0"/>
              <a:t>oeste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islas</a:t>
            </a:r>
            <a:r>
              <a:rPr lang="en-US" dirty="0" smtClean="0"/>
              <a:t> Azores.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6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6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026" name="Picture 2" descr="E:\HISTORY\9th Grade HISTORY PR\RECURSOS DIGITALES HIST PR\Imágenes\C6\p.105 ma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55064"/>
            <a:ext cx="6915613" cy="4212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6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2050" name="Picture 2" descr="E:\HISTORY\9th Grade HISTORY PR\RECURSOS DIGITALES HIST PR\Imágenes\C6\p.104 ilustración.jpg"/>
          <p:cNvPicPr>
            <a:picLocks noChangeAspect="1" noChangeArrowheads="1"/>
          </p:cNvPicPr>
          <p:nvPr/>
        </p:nvPicPr>
        <p:blipFill>
          <a:blip r:embed="rId2" cstate="print"/>
          <a:srcRect r="23611"/>
          <a:stretch>
            <a:fillRect/>
          </a:stretch>
        </p:blipFill>
        <p:spPr bwMode="auto">
          <a:xfrm>
            <a:off x="1828800" y="1458000"/>
            <a:ext cx="4191000" cy="3942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Line 6"/>
          <p:cNvSpPr>
            <a:spLocks noChangeShapeType="1"/>
          </p:cNvSpPr>
          <p:nvPr/>
        </p:nvSpPr>
        <p:spPr bwMode="auto">
          <a:xfrm>
            <a:off x="0" y="1219200"/>
            <a:ext cx="9144000" cy="0"/>
          </a:xfrm>
          <a:prstGeom prst="line">
            <a:avLst/>
          </a:prstGeom>
          <a:noFill/>
          <a:ln w="34925">
            <a:solidFill>
              <a:srgbClr val="B1DE27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8"/>
          <p:cNvSpPr>
            <a:spLocks noChangeArrowheads="1"/>
          </p:cNvSpPr>
          <p:nvPr/>
        </p:nvSpPr>
        <p:spPr bwMode="auto">
          <a:xfrm>
            <a:off x="990600" y="6096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s-PR" sz="3600" b="1" dirty="0" smtClean="0">
                <a:solidFill>
                  <a:srgbClr val="FF6600"/>
                </a:solidFill>
                <a:cs typeface="Arial" pitchFamily="34" charset="0"/>
              </a:rPr>
              <a:t>La influyente Carta de Colón</a:t>
            </a:r>
            <a:endParaRPr lang="es-PR" sz="3600" b="1" dirty="0">
              <a:solidFill>
                <a:srgbClr val="FF6600"/>
              </a:solidFill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 smtClean="0"/>
              <a:t>Escrita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viaje</a:t>
            </a:r>
            <a:r>
              <a:rPr lang="en-US" dirty="0" smtClean="0"/>
              <a:t> de </a:t>
            </a:r>
            <a:r>
              <a:rPr lang="en-US" dirty="0" err="1" smtClean="0"/>
              <a:t>regreso</a:t>
            </a:r>
            <a:r>
              <a:rPr lang="en-US" dirty="0" smtClean="0"/>
              <a:t> a </a:t>
            </a:r>
            <a:r>
              <a:rPr lang="en-US" dirty="0" err="1" smtClean="0"/>
              <a:t>España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Advierte</a:t>
            </a:r>
            <a:r>
              <a:rPr lang="en-US" dirty="0" smtClean="0"/>
              <a:t> el </a:t>
            </a:r>
            <a:r>
              <a:rPr lang="en-US" dirty="0" err="1" smtClean="0"/>
              <a:t>porqué</a:t>
            </a:r>
            <a:r>
              <a:rPr lang="en-US" dirty="0" smtClean="0"/>
              <a:t> del </a:t>
            </a:r>
            <a:r>
              <a:rPr lang="en-US" dirty="0" err="1" smtClean="0"/>
              <a:t>choque</a:t>
            </a:r>
            <a:r>
              <a:rPr lang="en-US" dirty="0" smtClean="0"/>
              <a:t> cultural o </a:t>
            </a:r>
            <a:r>
              <a:rPr lang="en-US" dirty="0" err="1" smtClean="0"/>
              <a:t>encuentro</a:t>
            </a:r>
            <a:r>
              <a:rPr lang="en-US" dirty="0" smtClean="0"/>
              <a:t> </a:t>
            </a:r>
            <a:r>
              <a:rPr lang="en-US" dirty="0" err="1" smtClean="0"/>
              <a:t>violento</a:t>
            </a:r>
            <a:r>
              <a:rPr lang="en-US" dirty="0" smtClean="0"/>
              <a:t> entre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formas</a:t>
            </a:r>
            <a:r>
              <a:rPr lang="en-US" dirty="0" smtClean="0"/>
              <a:t> de </a:t>
            </a:r>
            <a:r>
              <a:rPr lang="en-US" dirty="0" err="1" smtClean="0"/>
              <a:t>pensar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personas del Viejo </a:t>
            </a:r>
            <a:r>
              <a:rPr lang="en-US" dirty="0" err="1" smtClean="0"/>
              <a:t>Mundo</a:t>
            </a:r>
            <a:r>
              <a:rPr lang="en-US" dirty="0" smtClean="0"/>
              <a:t> y </a:t>
            </a:r>
            <a:r>
              <a:rPr lang="en-US" dirty="0" err="1" smtClean="0"/>
              <a:t>las</a:t>
            </a:r>
            <a:r>
              <a:rPr lang="en-US" dirty="0" smtClean="0"/>
              <a:t> del Nuevo.</a:t>
            </a:r>
          </a:p>
          <a:p>
            <a:r>
              <a:rPr lang="en-US" dirty="0" err="1" smtClean="0"/>
              <a:t>Avisó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riquezas</a:t>
            </a:r>
            <a:r>
              <a:rPr lang="en-US" dirty="0" smtClean="0"/>
              <a:t>, </a:t>
            </a:r>
            <a:r>
              <a:rPr lang="en-US" dirty="0" err="1" smtClean="0"/>
              <a:t>especialmente</a:t>
            </a:r>
            <a:r>
              <a:rPr lang="en-US" dirty="0" smtClean="0"/>
              <a:t> del </a:t>
            </a:r>
            <a:r>
              <a:rPr lang="en-US" dirty="0" err="1" smtClean="0"/>
              <a:t>oro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se </a:t>
            </a:r>
            <a:r>
              <a:rPr lang="en-US" dirty="0" err="1" smtClean="0"/>
              <a:t>hallaba</a:t>
            </a:r>
            <a:r>
              <a:rPr lang="en-US" dirty="0" smtClean="0"/>
              <a:t> en </a:t>
            </a:r>
            <a:r>
              <a:rPr lang="en-US" dirty="0" err="1" smtClean="0"/>
              <a:t>abundancia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Creó</a:t>
            </a:r>
            <a:r>
              <a:rPr lang="en-US" dirty="0" smtClean="0"/>
              <a:t> la </a:t>
            </a:r>
            <a:r>
              <a:rPr lang="en-US" dirty="0" err="1" smtClean="0"/>
              <a:t>primera</a:t>
            </a:r>
            <a:r>
              <a:rPr lang="en-US" dirty="0" smtClean="0"/>
              <a:t> </a:t>
            </a:r>
            <a:r>
              <a:rPr lang="en-US" dirty="0" err="1" smtClean="0"/>
              <a:t>visión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europeo</a:t>
            </a:r>
            <a:r>
              <a:rPr lang="en-US" dirty="0" smtClean="0"/>
              <a:t> </a:t>
            </a:r>
            <a:r>
              <a:rPr lang="en-US" dirty="0" err="1" smtClean="0"/>
              <a:t>tuvo</a:t>
            </a:r>
            <a:r>
              <a:rPr lang="en-US" dirty="0" smtClean="0"/>
              <a:t> de </a:t>
            </a:r>
            <a:r>
              <a:rPr lang="en-US" dirty="0" err="1" smtClean="0"/>
              <a:t>América</a:t>
            </a:r>
            <a:r>
              <a:rPr lang="en-US" dirty="0" smtClean="0"/>
              <a:t>: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imagen</a:t>
            </a:r>
            <a:r>
              <a:rPr lang="en-US" dirty="0" smtClean="0"/>
              <a:t> de </a:t>
            </a:r>
            <a:r>
              <a:rPr lang="en-US" dirty="0" err="1" smtClean="0"/>
              <a:t>tierras</a:t>
            </a:r>
            <a:r>
              <a:rPr lang="en-US" dirty="0" smtClean="0"/>
              <a:t> </a:t>
            </a:r>
            <a:r>
              <a:rPr lang="en-US" dirty="0" err="1" smtClean="0"/>
              <a:t>exóticas</a:t>
            </a:r>
            <a:r>
              <a:rPr lang="en-US" dirty="0" smtClean="0"/>
              <a:t> y </a:t>
            </a:r>
            <a:r>
              <a:rPr lang="en-US" dirty="0" err="1" smtClean="0"/>
              <a:t>ricas</a:t>
            </a:r>
            <a:r>
              <a:rPr lang="en-US" dirty="0" smtClean="0"/>
              <a:t> </a:t>
            </a:r>
            <a:r>
              <a:rPr lang="en-US" dirty="0" err="1" smtClean="0"/>
              <a:t>donde</a:t>
            </a:r>
            <a:r>
              <a:rPr lang="en-US" dirty="0" smtClean="0"/>
              <a:t> </a:t>
            </a:r>
            <a:r>
              <a:rPr lang="en-US" dirty="0" err="1" smtClean="0"/>
              <a:t>ocurrían</a:t>
            </a:r>
            <a:r>
              <a:rPr lang="en-US" dirty="0" smtClean="0"/>
              <a:t> </a:t>
            </a:r>
            <a:r>
              <a:rPr lang="en-US" dirty="0" err="1" smtClean="0"/>
              <a:t>cosas</a:t>
            </a:r>
            <a:r>
              <a:rPr lang="en-US" dirty="0" smtClean="0"/>
              <a:t> </a:t>
            </a:r>
            <a:r>
              <a:rPr lang="en-US" dirty="0" err="1" smtClean="0"/>
              <a:t>fantásticas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6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La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Carta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de Colón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Escrita</a:t>
            </a:r>
            <a:r>
              <a:rPr lang="en-US" dirty="0" smtClean="0"/>
              <a:t> </a:t>
            </a:r>
            <a:r>
              <a:rPr lang="en-US" dirty="0" err="1" smtClean="0"/>
              <a:t>durante</a:t>
            </a:r>
            <a:r>
              <a:rPr lang="en-US" dirty="0" smtClean="0"/>
              <a:t> el </a:t>
            </a:r>
            <a:r>
              <a:rPr lang="en-US" dirty="0" err="1" smtClean="0"/>
              <a:t>viaje</a:t>
            </a:r>
            <a:r>
              <a:rPr lang="en-US" dirty="0" smtClean="0"/>
              <a:t> de </a:t>
            </a:r>
            <a:r>
              <a:rPr lang="en-US" dirty="0" err="1" smtClean="0"/>
              <a:t>regreso</a:t>
            </a:r>
            <a:r>
              <a:rPr lang="en-US" dirty="0" smtClean="0"/>
              <a:t> a </a:t>
            </a:r>
            <a:r>
              <a:rPr lang="en-US" dirty="0" err="1" smtClean="0"/>
              <a:t>España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Advierte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el </a:t>
            </a:r>
            <a:r>
              <a:rPr lang="en-US" dirty="0" err="1" smtClean="0"/>
              <a:t>choque</a:t>
            </a:r>
            <a:r>
              <a:rPr lang="en-US" dirty="0" smtClean="0"/>
              <a:t> cultural o </a:t>
            </a:r>
            <a:r>
              <a:rPr lang="en-US" dirty="0" err="1" smtClean="0"/>
              <a:t>encuentro</a:t>
            </a:r>
            <a:r>
              <a:rPr lang="en-US" dirty="0" smtClean="0"/>
              <a:t> </a:t>
            </a:r>
            <a:r>
              <a:rPr lang="en-US" dirty="0" err="1" smtClean="0"/>
              <a:t>violento</a:t>
            </a:r>
            <a:r>
              <a:rPr lang="en-US" dirty="0" smtClean="0"/>
              <a:t> con los </a:t>
            </a:r>
            <a:r>
              <a:rPr lang="en-US" dirty="0" err="1" smtClean="0"/>
              <a:t>taínos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Narra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costumbres</a:t>
            </a:r>
            <a:r>
              <a:rPr lang="en-US" dirty="0" smtClean="0"/>
              <a:t> y </a:t>
            </a:r>
            <a:r>
              <a:rPr lang="en-US" dirty="0" err="1" smtClean="0"/>
              <a:t>creencias</a:t>
            </a:r>
            <a:r>
              <a:rPr lang="en-US" dirty="0" smtClean="0"/>
              <a:t> de los </a:t>
            </a:r>
            <a:r>
              <a:rPr lang="en-US" dirty="0" err="1" smtClean="0"/>
              <a:t>indios</a:t>
            </a:r>
            <a:endParaRPr lang="en-US" dirty="0" smtClean="0"/>
          </a:p>
          <a:p>
            <a:r>
              <a:rPr lang="en-US" dirty="0" smtClean="0"/>
              <a:t>Describe la </a:t>
            </a:r>
            <a:r>
              <a:rPr lang="en-US" dirty="0" err="1" smtClean="0"/>
              <a:t>abundancia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riquezas</a:t>
            </a:r>
            <a:r>
              <a:rPr lang="en-US" dirty="0" smtClean="0"/>
              <a:t>, </a:t>
            </a:r>
            <a:r>
              <a:rPr lang="en-US" dirty="0" err="1" smtClean="0"/>
              <a:t>especialmente</a:t>
            </a:r>
            <a:r>
              <a:rPr lang="en-US" dirty="0" smtClean="0"/>
              <a:t> del </a:t>
            </a:r>
            <a:r>
              <a:rPr lang="en-US" dirty="0" err="1" smtClean="0"/>
              <a:t>oro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6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Las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</a:rPr>
              <a:t>Capitulaciones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 de Santa Fe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Firmado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la Reina Isabel en  </a:t>
            </a:r>
            <a:r>
              <a:rPr lang="en-US" dirty="0" err="1" smtClean="0"/>
              <a:t>abril</a:t>
            </a:r>
            <a:r>
              <a:rPr lang="en-US" dirty="0" smtClean="0"/>
              <a:t> de 1492.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establecía</a:t>
            </a:r>
            <a:r>
              <a:rPr lang="en-US" dirty="0" smtClean="0"/>
              <a:t> un </a:t>
            </a:r>
            <a:r>
              <a:rPr lang="en-US" dirty="0" err="1" smtClean="0"/>
              <a:t>acuerdo</a:t>
            </a:r>
            <a:r>
              <a:rPr lang="en-US" dirty="0" smtClean="0"/>
              <a:t> en el </a:t>
            </a:r>
            <a:r>
              <a:rPr lang="en-US" dirty="0" err="1" smtClean="0"/>
              <a:t>que</a:t>
            </a:r>
            <a:r>
              <a:rPr lang="en-US" dirty="0" smtClean="0"/>
              <a:t> Colón y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herederos</a:t>
            </a:r>
            <a:r>
              <a:rPr lang="en-US" dirty="0" smtClean="0"/>
              <a:t> </a:t>
            </a:r>
            <a:r>
              <a:rPr lang="en-US" dirty="0" err="1" smtClean="0"/>
              <a:t>obtendrían</a:t>
            </a:r>
            <a:r>
              <a:rPr lang="en-US" dirty="0" smtClean="0"/>
              <a:t> los </a:t>
            </a:r>
            <a:r>
              <a:rPr lang="en-US" dirty="0" err="1" smtClean="0"/>
              <a:t>títulos</a:t>
            </a:r>
            <a:r>
              <a:rPr lang="en-US" dirty="0" smtClean="0"/>
              <a:t> de </a:t>
            </a:r>
            <a:r>
              <a:rPr lang="en-US" dirty="0" err="1" smtClean="0"/>
              <a:t>almirante</a:t>
            </a:r>
            <a:r>
              <a:rPr lang="en-US" dirty="0" smtClean="0"/>
              <a:t>, </a:t>
            </a:r>
            <a:r>
              <a:rPr lang="en-US" dirty="0" err="1" smtClean="0"/>
              <a:t>virrey</a:t>
            </a:r>
            <a:r>
              <a:rPr lang="en-US" dirty="0" smtClean="0"/>
              <a:t>, </a:t>
            </a:r>
            <a:r>
              <a:rPr lang="en-US" dirty="0" err="1" smtClean="0"/>
              <a:t>capitán</a:t>
            </a:r>
            <a:r>
              <a:rPr lang="en-US" dirty="0" smtClean="0"/>
              <a:t> general y </a:t>
            </a:r>
            <a:r>
              <a:rPr lang="en-US" dirty="0" err="1" smtClean="0"/>
              <a:t>gobernador</a:t>
            </a:r>
            <a:r>
              <a:rPr lang="en-US" dirty="0" smtClean="0"/>
              <a:t>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tierras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descubriera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Colón le </a:t>
            </a:r>
            <a:r>
              <a:rPr lang="en-US" dirty="0" err="1" smtClean="0"/>
              <a:t>correspondería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décima</a:t>
            </a:r>
            <a:r>
              <a:rPr lang="en-US" dirty="0" smtClean="0"/>
              <a:t> parte de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riquezas</a:t>
            </a:r>
            <a:r>
              <a:rPr lang="en-US" dirty="0" smtClean="0"/>
              <a:t> </a:t>
            </a:r>
            <a:r>
              <a:rPr lang="en-US" dirty="0" err="1" smtClean="0"/>
              <a:t>encontradas</a:t>
            </a:r>
            <a:r>
              <a:rPr lang="en-US" dirty="0" smtClean="0"/>
              <a:t> o </a:t>
            </a:r>
            <a:r>
              <a:rPr lang="en-US" dirty="0" err="1" smtClean="0"/>
              <a:t>producidas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6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Primer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Viaje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de Colón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lleva</a:t>
            </a:r>
            <a:r>
              <a:rPr lang="en-US" dirty="0" smtClean="0"/>
              <a:t> 3 </a:t>
            </a:r>
            <a:r>
              <a:rPr lang="en-US" dirty="0" err="1" smtClean="0"/>
              <a:t>carabelas</a:t>
            </a:r>
            <a:r>
              <a:rPr lang="en-US" dirty="0" smtClean="0"/>
              <a:t>: La </a:t>
            </a:r>
            <a:r>
              <a:rPr lang="en-US" dirty="0" err="1" smtClean="0"/>
              <a:t>Pinta</a:t>
            </a:r>
            <a:r>
              <a:rPr lang="en-US" dirty="0" smtClean="0"/>
              <a:t>, La Niña y la Santa </a:t>
            </a:r>
            <a:r>
              <a:rPr lang="en-US" dirty="0" err="1" smtClean="0"/>
              <a:t>María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Parte de Puerto de Palos en </a:t>
            </a:r>
            <a:r>
              <a:rPr lang="en-US" dirty="0" err="1" smtClean="0"/>
              <a:t>agosto</a:t>
            </a:r>
            <a:r>
              <a:rPr lang="en-US" dirty="0" smtClean="0"/>
              <a:t> 1492.</a:t>
            </a:r>
          </a:p>
          <a:p>
            <a:r>
              <a:rPr lang="en-US" dirty="0" err="1" smtClean="0"/>
              <a:t>Hace</a:t>
            </a:r>
            <a:r>
              <a:rPr lang="en-US" dirty="0" smtClean="0"/>
              <a:t> </a:t>
            </a:r>
            <a:r>
              <a:rPr lang="en-US" dirty="0" err="1" smtClean="0"/>
              <a:t>una</a:t>
            </a:r>
            <a:r>
              <a:rPr lang="en-US" dirty="0" smtClean="0"/>
              <a:t> </a:t>
            </a:r>
            <a:r>
              <a:rPr lang="en-US" dirty="0" err="1" smtClean="0"/>
              <a:t>parada</a:t>
            </a:r>
            <a:r>
              <a:rPr lang="en-US" dirty="0" smtClean="0"/>
              <a:t> en Islas Canarias. </a:t>
            </a:r>
            <a:r>
              <a:rPr lang="en-US" dirty="0" err="1" smtClean="0"/>
              <a:t>Partiendo</a:t>
            </a:r>
            <a:r>
              <a:rPr lang="en-US" dirty="0" smtClean="0"/>
              <a:t> de </a:t>
            </a:r>
            <a:r>
              <a:rPr lang="en-US" dirty="0" err="1" smtClean="0"/>
              <a:t>ahí</a:t>
            </a:r>
            <a:r>
              <a:rPr lang="en-US" dirty="0" smtClean="0"/>
              <a:t> en </a:t>
            </a:r>
            <a:r>
              <a:rPr lang="en-US" dirty="0" err="1" smtClean="0"/>
              <a:t>septiembre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Llega</a:t>
            </a:r>
            <a:r>
              <a:rPr lang="en-US" dirty="0" smtClean="0"/>
              <a:t> a la </a:t>
            </a:r>
            <a:r>
              <a:rPr lang="en-US" dirty="0" err="1" smtClean="0"/>
              <a:t>isla</a:t>
            </a:r>
            <a:r>
              <a:rPr lang="en-US" dirty="0" smtClean="0"/>
              <a:t> de </a:t>
            </a:r>
            <a:r>
              <a:rPr lang="en-US" dirty="0" err="1" smtClean="0"/>
              <a:t>Guanahaní</a:t>
            </a:r>
            <a:r>
              <a:rPr lang="en-US" dirty="0" smtClean="0"/>
              <a:t> el 12 de </a:t>
            </a:r>
            <a:r>
              <a:rPr lang="en-US" dirty="0" err="1" smtClean="0"/>
              <a:t>octubre</a:t>
            </a:r>
            <a:r>
              <a:rPr lang="en-US" dirty="0" smtClean="0"/>
              <a:t> de 1492. La </a:t>
            </a:r>
            <a:r>
              <a:rPr lang="en-US" dirty="0" err="1" smtClean="0"/>
              <a:t>bautiza</a:t>
            </a:r>
            <a:r>
              <a:rPr lang="en-US" dirty="0" smtClean="0"/>
              <a:t> con el </a:t>
            </a:r>
            <a:r>
              <a:rPr lang="en-US" dirty="0" err="1" smtClean="0"/>
              <a:t>nombre</a:t>
            </a:r>
            <a:r>
              <a:rPr lang="en-US" dirty="0" smtClean="0"/>
              <a:t> de San Salvador.</a:t>
            </a:r>
          </a:p>
          <a:p>
            <a:r>
              <a:rPr lang="en-US" dirty="0" err="1" smtClean="0"/>
              <a:t>Bordea</a:t>
            </a:r>
            <a:r>
              <a:rPr lang="en-US" dirty="0" smtClean="0"/>
              <a:t> la </a:t>
            </a:r>
            <a:r>
              <a:rPr lang="en-US" dirty="0" err="1" smtClean="0"/>
              <a:t>isla</a:t>
            </a:r>
            <a:r>
              <a:rPr lang="en-US" dirty="0" smtClean="0"/>
              <a:t> de Cuba. La </a:t>
            </a:r>
            <a:r>
              <a:rPr lang="en-US" dirty="0" err="1" smtClean="0"/>
              <a:t>bautiza</a:t>
            </a:r>
            <a:r>
              <a:rPr lang="en-US" dirty="0" smtClean="0"/>
              <a:t> con el </a:t>
            </a:r>
            <a:r>
              <a:rPr lang="en-US" dirty="0" err="1" smtClean="0"/>
              <a:t>nombre</a:t>
            </a:r>
            <a:r>
              <a:rPr lang="en-US" dirty="0" smtClean="0"/>
              <a:t> de </a:t>
            </a:r>
            <a:r>
              <a:rPr lang="en-US" dirty="0" err="1" smtClean="0"/>
              <a:t>Llega</a:t>
            </a:r>
            <a:r>
              <a:rPr lang="en-US" dirty="0" smtClean="0"/>
              <a:t> a La </a:t>
            </a:r>
            <a:r>
              <a:rPr lang="en-US" dirty="0" err="1" smtClean="0"/>
              <a:t>Española</a:t>
            </a:r>
            <a:r>
              <a:rPr lang="en-US" dirty="0" smtClean="0"/>
              <a:t>.</a:t>
            </a:r>
          </a:p>
          <a:p>
            <a:r>
              <a:rPr lang="en-US" dirty="0" smtClean="0"/>
              <a:t>El 25 de </a:t>
            </a:r>
            <a:r>
              <a:rPr lang="en-US" dirty="0" err="1" smtClean="0"/>
              <a:t>diciembre</a:t>
            </a:r>
            <a:r>
              <a:rPr lang="en-US" dirty="0" smtClean="0"/>
              <a:t> de 1492 </a:t>
            </a:r>
            <a:r>
              <a:rPr lang="en-US" dirty="0" err="1" smtClean="0"/>
              <a:t>encalla</a:t>
            </a:r>
            <a:r>
              <a:rPr lang="en-US" dirty="0" smtClean="0"/>
              <a:t> la Santa </a:t>
            </a:r>
            <a:r>
              <a:rPr lang="en-US" dirty="0" err="1" smtClean="0"/>
              <a:t>María</a:t>
            </a:r>
            <a:r>
              <a:rPr lang="en-US" dirty="0" smtClean="0"/>
              <a:t>.</a:t>
            </a:r>
          </a:p>
          <a:p>
            <a:r>
              <a:rPr lang="en-US" dirty="0" smtClean="0"/>
              <a:t>Se </a:t>
            </a:r>
            <a:r>
              <a:rPr lang="en-US" dirty="0" err="1" smtClean="0"/>
              <a:t>construye</a:t>
            </a:r>
            <a:r>
              <a:rPr lang="en-US" dirty="0" smtClean="0"/>
              <a:t> de </a:t>
            </a:r>
            <a:r>
              <a:rPr lang="en-US" dirty="0" err="1" smtClean="0"/>
              <a:t>sus</a:t>
            </a:r>
            <a:r>
              <a:rPr lang="en-US" dirty="0" smtClean="0"/>
              <a:t> </a:t>
            </a:r>
            <a:r>
              <a:rPr lang="en-US" dirty="0" err="1" smtClean="0"/>
              <a:t>restos</a:t>
            </a:r>
            <a:r>
              <a:rPr lang="en-US" dirty="0" smtClean="0"/>
              <a:t> el </a:t>
            </a:r>
            <a:r>
              <a:rPr lang="en-US" dirty="0" err="1" smtClean="0"/>
              <a:t>fuerte</a:t>
            </a:r>
            <a:r>
              <a:rPr lang="en-US" dirty="0" smtClean="0"/>
              <a:t> de La </a:t>
            </a:r>
            <a:r>
              <a:rPr lang="en-US" dirty="0" err="1" smtClean="0"/>
              <a:t>Navidad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 </a:t>
            </a:r>
            <a:r>
              <a:rPr lang="en-US" dirty="0" err="1" smtClean="0"/>
              <a:t>enero</a:t>
            </a:r>
            <a:r>
              <a:rPr lang="en-US" dirty="0" smtClean="0"/>
              <a:t>, Cristobal Colón parte a </a:t>
            </a:r>
            <a:r>
              <a:rPr lang="en-US" dirty="0" err="1" smtClean="0"/>
              <a:t>España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6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Segundo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Viaje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70000" lnSpcReduction="20000"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Luego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haberse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firmado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Capitulaciones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Santa Fe, Colón parte de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Cádiz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septiembre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con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una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flota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17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navíos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con 1500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tripulantes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Entre los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tripulantes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habían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Soldados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armados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Marinos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Frailes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Boticarios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Cartógrafos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Artesanos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Labradores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Algunas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personalidades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Juan Ponce de León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colonizador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 PR</a:t>
            </a: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Diego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Álvarez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Chanca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médico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y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cronista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del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viaje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Ramón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Pané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fraile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recopila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mitología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taína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1"/>
            <a:r>
              <a:rPr lang="en-US" dirty="0" err="1" smtClean="0">
                <a:latin typeface="Arial" pitchFamily="34" charset="0"/>
                <a:cs typeface="Arial" pitchFamily="34" charset="0"/>
              </a:rPr>
              <a:t>María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Fernández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-  la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primera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mujer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española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en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Américas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6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las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Antillas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Menores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con los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caribes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Islas </a:t>
            </a:r>
            <a:r>
              <a:rPr lang="en-US" dirty="0" err="1" smtClean="0"/>
              <a:t>descubiertas</a:t>
            </a:r>
            <a:r>
              <a:rPr lang="en-US" dirty="0" smtClean="0"/>
              <a:t> en el Segundo </a:t>
            </a:r>
            <a:r>
              <a:rPr lang="en-US" dirty="0" err="1" smtClean="0"/>
              <a:t>Viaje</a:t>
            </a:r>
            <a:endParaRPr lang="en-US" dirty="0" smtClean="0"/>
          </a:p>
          <a:p>
            <a:pPr lvl="1"/>
            <a:r>
              <a:rPr lang="en-US" b="1" i="1" dirty="0" smtClean="0"/>
              <a:t>Santa </a:t>
            </a:r>
            <a:r>
              <a:rPr lang="en-US" b="1" i="1" dirty="0" err="1" smtClean="0"/>
              <a:t>María</a:t>
            </a:r>
            <a:r>
              <a:rPr lang="en-US" b="1" i="1" dirty="0" smtClean="0"/>
              <a:t> de Guadalupe </a:t>
            </a:r>
            <a:r>
              <a:rPr lang="en-US" dirty="0" smtClean="0"/>
              <a:t>(</a:t>
            </a:r>
            <a:r>
              <a:rPr lang="en-US" dirty="0" err="1" smtClean="0"/>
              <a:t>encuentran</a:t>
            </a:r>
            <a:r>
              <a:rPr lang="en-US" dirty="0" smtClean="0"/>
              <a:t> </a:t>
            </a:r>
            <a:r>
              <a:rPr lang="en-US" dirty="0" err="1" smtClean="0"/>
              <a:t>gran</a:t>
            </a:r>
            <a:r>
              <a:rPr lang="en-US" dirty="0" smtClean="0"/>
              <a:t> </a:t>
            </a:r>
            <a:r>
              <a:rPr lang="en-US" dirty="0" err="1" smtClean="0"/>
              <a:t>cantidad</a:t>
            </a:r>
            <a:r>
              <a:rPr lang="en-US" dirty="0" smtClean="0"/>
              <a:t> de </a:t>
            </a:r>
            <a:r>
              <a:rPr lang="en-US" dirty="0" err="1" smtClean="0"/>
              <a:t>huesos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r>
              <a:rPr lang="en-US" dirty="0" smtClean="0"/>
              <a:t>)</a:t>
            </a:r>
          </a:p>
          <a:p>
            <a:pPr lvl="1"/>
            <a:r>
              <a:rPr lang="en-US" b="1" i="1" dirty="0" smtClean="0"/>
              <a:t>Santa Cruz </a:t>
            </a:r>
            <a:r>
              <a:rPr lang="en-US" dirty="0" smtClean="0"/>
              <a:t>(</a:t>
            </a:r>
            <a:r>
              <a:rPr lang="en-US" dirty="0" err="1" smtClean="0"/>
              <a:t>choque</a:t>
            </a:r>
            <a:r>
              <a:rPr lang="en-US" dirty="0" smtClean="0"/>
              <a:t> </a:t>
            </a:r>
            <a:r>
              <a:rPr lang="en-US" dirty="0" err="1" smtClean="0"/>
              <a:t>armado</a:t>
            </a:r>
            <a:r>
              <a:rPr lang="en-US" dirty="0" smtClean="0"/>
              <a:t> con los </a:t>
            </a:r>
            <a:r>
              <a:rPr lang="en-US" dirty="0" err="1" smtClean="0"/>
              <a:t>aborígenes</a:t>
            </a:r>
            <a:r>
              <a:rPr lang="en-US" dirty="0" smtClean="0"/>
              <a:t>)</a:t>
            </a:r>
          </a:p>
          <a:p>
            <a:pPr lvl="1"/>
            <a:r>
              <a:rPr lang="en-US" b="1" i="1" dirty="0" smtClean="0"/>
              <a:t>Puerto Rico </a:t>
            </a:r>
            <a:r>
              <a:rPr lang="en-US" dirty="0" smtClean="0"/>
              <a:t>(19 de </a:t>
            </a:r>
            <a:r>
              <a:rPr lang="en-US" dirty="0" err="1" smtClean="0"/>
              <a:t>noviembre</a:t>
            </a:r>
            <a:r>
              <a:rPr lang="en-US" dirty="0" smtClean="0"/>
              <a:t> de 1493)</a:t>
            </a:r>
          </a:p>
          <a:p>
            <a:pPr lvl="1"/>
            <a:endParaRPr lang="en-US" dirty="0" smtClean="0"/>
          </a:p>
          <a:p>
            <a:r>
              <a:rPr lang="en-US" dirty="0" err="1" smtClean="0"/>
              <a:t>España</a:t>
            </a:r>
            <a:r>
              <a:rPr lang="en-US" dirty="0" smtClean="0"/>
              <a:t> NO </a:t>
            </a:r>
            <a:r>
              <a:rPr lang="en-US" dirty="0" err="1" smtClean="0"/>
              <a:t>coloniza</a:t>
            </a:r>
            <a:r>
              <a:rPr lang="en-US" dirty="0" smtClean="0"/>
              <a:t> </a:t>
            </a:r>
            <a:r>
              <a:rPr lang="en-US" dirty="0" err="1" smtClean="0"/>
              <a:t>las</a:t>
            </a:r>
            <a:r>
              <a:rPr lang="en-US" dirty="0" smtClean="0"/>
              <a:t> </a:t>
            </a:r>
            <a:r>
              <a:rPr lang="en-US" dirty="0" err="1" smtClean="0"/>
              <a:t>Antillas</a:t>
            </a:r>
            <a:r>
              <a:rPr lang="en-US" dirty="0" smtClean="0"/>
              <a:t> </a:t>
            </a:r>
            <a:r>
              <a:rPr lang="en-US" dirty="0" err="1" smtClean="0"/>
              <a:t>Menores</a:t>
            </a:r>
            <a:r>
              <a:rPr lang="en-US" smtClean="0"/>
              <a:t>, </a:t>
            </a:r>
            <a:r>
              <a:rPr lang="en-US" dirty="0" err="1" smtClean="0"/>
              <a:t>sino</a:t>
            </a:r>
            <a:r>
              <a:rPr lang="en-US" dirty="0" smtClean="0"/>
              <a:t> </a:t>
            </a:r>
            <a:r>
              <a:rPr lang="en-US" dirty="0" err="1" smtClean="0"/>
              <a:t>Francia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6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El primer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poblado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español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b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en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</a:rPr>
              <a:t>América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La </a:t>
            </a:r>
            <a:r>
              <a:rPr lang="en-US" b="1" dirty="0" err="1" smtClean="0"/>
              <a:t>Isabela</a:t>
            </a:r>
            <a:r>
              <a:rPr lang="en-US" b="1" dirty="0" smtClean="0"/>
              <a:t> </a:t>
            </a:r>
            <a:r>
              <a:rPr lang="en-US" dirty="0" smtClean="0"/>
              <a:t>-  el primer </a:t>
            </a:r>
            <a:r>
              <a:rPr lang="en-US" dirty="0" err="1" smtClean="0"/>
              <a:t>poblado</a:t>
            </a:r>
            <a:r>
              <a:rPr lang="en-US" dirty="0" smtClean="0"/>
              <a:t> </a:t>
            </a:r>
            <a:r>
              <a:rPr lang="en-US" dirty="0" err="1" smtClean="0"/>
              <a:t>europeo</a:t>
            </a:r>
            <a:r>
              <a:rPr lang="en-US" dirty="0" smtClean="0"/>
              <a:t> en </a:t>
            </a:r>
            <a:r>
              <a:rPr lang="en-US" dirty="0" err="1" smtClean="0"/>
              <a:t>América</a:t>
            </a:r>
            <a:r>
              <a:rPr lang="en-US" dirty="0" smtClean="0"/>
              <a:t>, </a:t>
            </a:r>
            <a:r>
              <a:rPr lang="en-US" dirty="0" err="1" smtClean="0"/>
              <a:t>nombrado</a:t>
            </a:r>
            <a:r>
              <a:rPr lang="en-US" dirty="0" smtClean="0"/>
              <a:t> </a:t>
            </a:r>
            <a:r>
              <a:rPr lang="en-US" dirty="0" err="1" smtClean="0"/>
              <a:t>así</a:t>
            </a:r>
            <a:r>
              <a:rPr lang="en-US" dirty="0" smtClean="0"/>
              <a:t> en honor a la </a:t>
            </a:r>
            <a:r>
              <a:rPr lang="en-US" dirty="0" err="1" smtClean="0"/>
              <a:t>reina</a:t>
            </a:r>
            <a:r>
              <a:rPr lang="en-US" dirty="0" smtClean="0"/>
              <a:t> Isabel.</a:t>
            </a:r>
          </a:p>
          <a:p>
            <a:r>
              <a:rPr lang="en-US" dirty="0" err="1" smtClean="0"/>
              <a:t>Alimentos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América</a:t>
            </a:r>
            <a:r>
              <a:rPr lang="en-US" dirty="0" smtClean="0"/>
              <a:t> </a:t>
            </a:r>
            <a:r>
              <a:rPr lang="en-US" dirty="0" err="1" smtClean="0"/>
              <a:t>aporta</a:t>
            </a:r>
            <a:r>
              <a:rPr lang="en-US" dirty="0" smtClean="0"/>
              <a:t> a </a:t>
            </a:r>
            <a:r>
              <a:rPr lang="en-US" dirty="0" err="1" smtClean="0"/>
              <a:t>Europa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Papa, cacao, </a:t>
            </a:r>
            <a:r>
              <a:rPr lang="en-US" dirty="0" err="1" smtClean="0"/>
              <a:t>maiz</a:t>
            </a:r>
            <a:r>
              <a:rPr lang="en-US" dirty="0" smtClean="0"/>
              <a:t>, </a:t>
            </a:r>
            <a:r>
              <a:rPr lang="en-US" dirty="0" err="1" smtClean="0"/>
              <a:t>tabaco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324600" y="609600"/>
            <a:ext cx="2590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r>
              <a:rPr lang="es-ES" sz="3200" dirty="0" smtClean="0">
                <a:cs typeface="Arial" pitchFamily="34" charset="0"/>
              </a:rPr>
              <a:t>Capítulo 6</a:t>
            </a:r>
            <a:endParaRPr lang="en-US" sz="3200" dirty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Ruinas</a:t>
            </a:r>
            <a:r>
              <a:rPr lang="en-US" dirty="0" smtClean="0"/>
              <a:t> de La </a:t>
            </a:r>
            <a:r>
              <a:rPr lang="en-US" dirty="0" err="1" smtClean="0"/>
              <a:t>Isabela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E:\HISTORY\9th Grade HISTORY PR\RECURSOS DIGITALES HIST PR\Imágenes\C6\p.102 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138428"/>
            <a:ext cx="6400800" cy="4581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1021</Words>
  <Application>Microsoft Office PowerPoint</Application>
  <PresentationFormat>On-screen Show (4:3)</PresentationFormat>
  <Paragraphs>96</Paragraphs>
  <Slides>14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La Carta de Colón</vt:lpstr>
      <vt:lpstr>Las Capitulaciones de Santa Fe</vt:lpstr>
      <vt:lpstr>Primer Viaje de Colón</vt:lpstr>
      <vt:lpstr>Segundo Viaje</vt:lpstr>
      <vt:lpstr>En las Antillas Menores  con los caribes</vt:lpstr>
      <vt:lpstr>El primer poblado español  en América</vt:lpstr>
      <vt:lpstr>Ruinas de La Isabela</vt:lpstr>
      <vt:lpstr>El sistema de la encomienda</vt:lpstr>
      <vt:lpstr>Slide 11</vt:lpstr>
      <vt:lpstr>España se asegura  el derecho a colonizar América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Froebel Bilingual</dc:creator>
  <cp:lastModifiedBy>Froebel Bilingual</cp:lastModifiedBy>
  <cp:revision>11</cp:revision>
  <dcterms:created xsi:type="dcterms:W3CDTF">2015-09-28T11:23:48Z</dcterms:created>
  <dcterms:modified xsi:type="dcterms:W3CDTF">2015-10-29T11:44:37Z</dcterms:modified>
</cp:coreProperties>
</file>