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1" r:id="rId3"/>
    <p:sldId id="279" r:id="rId4"/>
    <p:sldId id="280" r:id="rId5"/>
    <p:sldId id="281" r:id="rId6"/>
    <p:sldId id="282" r:id="rId7"/>
    <p:sldId id="286" r:id="rId8"/>
    <p:sldId id="283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56" autoAdjust="0"/>
    <p:restoredTop sz="94660"/>
  </p:normalViewPr>
  <p:slideViewPr>
    <p:cSldViewPr>
      <p:cViewPr varScale="1">
        <p:scale>
          <a:sx n="72" d="100"/>
          <a:sy n="72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E0A36-3A65-49C0-AFA2-3822EBA61E5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03F1A-2358-4507-8668-679E82697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5011" indent="-225011">
              <a:spcBef>
                <a:spcPct val="0"/>
              </a:spcBef>
            </a:pPr>
            <a:r>
              <a:rPr lang="es-PR" b="1" dirty="0" smtClean="0">
                <a:ea typeface="ヒラギノ角ゴ Pro W3" pitchFamily="-84" charset="-128"/>
              </a:rPr>
              <a:t>Notas y sugerencias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El propósito de esta presentación es introducir la segunda unidad del libro </a:t>
            </a:r>
            <a:r>
              <a:rPr lang="es-PR" i="1" dirty="0" smtClean="0">
                <a:ea typeface="ヒラギノ角ゴ Pro W3" pitchFamily="-84" charset="-128"/>
              </a:rPr>
              <a:t>Puerto Rico: geografía, historia y sociedad</a:t>
            </a:r>
            <a:r>
              <a:rPr lang="es-PR" dirty="0" smtClean="0">
                <a:ea typeface="ヒラギノ角ゴ Pro W3" pitchFamily="-84" charset="-128"/>
              </a:rPr>
              <a:t>, de Ediciones SM. Recuerde que debe hacer clic sobre cada laminilla para adelantar la entrada de textos, imágenes y efectos, así como avanzar a la próxima laminilla. Es recomendable estudiar y ensayar la proyección de la presentación antes de discutirla con el grupo.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Para enriquecer la experiencia en clase, acompañe esta presentación con música de fondo, ya sea una canción para toda la presentación o canciones diversas para cada parte (música indígena, música afroamericana, y así sucesivamente).</a:t>
            </a:r>
          </a:p>
          <a:p>
            <a:pPr marL="225011" indent="-225011">
              <a:spcBef>
                <a:spcPct val="0"/>
              </a:spcBef>
              <a:buFontTx/>
              <a:buChar char="•"/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No olvide que los estudiantes también deben participar. Invítelos a hacer preguntas y comentarios para que la exposición sea interactiva e interesante.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43E5DE-173F-4AFF-93CD-9D211C26C9C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5011" indent="-225011">
              <a:spcBef>
                <a:spcPct val="0"/>
              </a:spcBef>
            </a:pPr>
            <a:r>
              <a:rPr lang="es-PR" b="1" dirty="0" smtClean="0">
                <a:ea typeface="ヒラギノ角ゴ Pro W3" pitchFamily="-84" charset="-128"/>
              </a:rPr>
              <a:t>Notas y sugerencias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El propósito de esta presentación es introducir la segunda unidad del libro </a:t>
            </a:r>
            <a:r>
              <a:rPr lang="es-PR" i="1" dirty="0" smtClean="0">
                <a:ea typeface="ヒラギノ角ゴ Pro W3" pitchFamily="-84" charset="-128"/>
              </a:rPr>
              <a:t>Puerto Rico: geografía, historia y sociedad</a:t>
            </a:r>
            <a:r>
              <a:rPr lang="es-PR" dirty="0" smtClean="0">
                <a:ea typeface="ヒラギノ角ゴ Pro W3" pitchFamily="-84" charset="-128"/>
              </a:rPr>
              <a:t>, de Ediciones SM. Recuerde que debe hacer clic sobre cada laminilla para adelantar la entrada de textos, imágenes y efectos, así como avanzar a la próxima laminilla. Es recomendable estudiar y ensayar la proyección de la presentación antes de discutirla con el grupo.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Para enriquecer la experiencia en clase, acompañe esta presentación con música de fondo, ya sea una canción para toda la presentación o canciones diversas para cada parte (música indígena, música afroamericana, y así sucesivamente).</a:t>
            </a:r>
          </a:p>
          <a:p>
            <a:pPr marL="225011" indent="-225011">
              <a:spcBef>
                <a:spcPct val="0"/>
              </a:spcBef>
              <a:buFontTx/>
              <a:buChar char="•"/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No olvide que los estudiantes también deben participar. Invítelos a hacer preguntas y comentarios para que la exposición sea interactiva e interesante.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43E5DE-173F-4AFF-93CD-9D211C26C9C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3F1A-2358-4507-8668-679E826978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HISTORY\9th Grade HISTORY PR\RECURSOS DIGITALES HIST PR\Imágenes\C7\p.110 foto.jpg"/>
          <p:cNvPicPr>
            <a:picLocks noChangeAspect="1" noChangeArrowheads="1"/>
          </p:cNvPicPr>
          <p:nvPr/>
        </p:nvPicPr>
        <p:blipFill>
          <a:blip r:embed="rId3" cstate="print"/>
          <a:srcRect l="2500" t="9842" b="2312"/>
          <a:stretch>
            <a:fillRect/>
          </a:stretch>
        </p:blipFill>
        <p:spPr bwMode="auto">
          <a:xfrm>
            <a:off x="685800" y="1674446"/>
            <a:ext cx="7772400" cy="4650154"/>
          </a:xfrm>
          <a:prstGeom prst="rect">
            <a:avLst/>
          </a:prstGeom>
          <a:noFill/>
        </p:spPr>
      </p:pic>
      <p:sp>
        <p:nvSpPr>
          <p:cNvPr id="2050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</a:t>
            </a:r>
            <a:r>
              <a:rPr lang="es-ES" sz="3200" dirty="0" smtClean="0">
                <a:cs typeface="Arial" pitchFamily="34" charset="0"/>
              </a:rPr>
              <a:t>7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4925">
            <a:solidFill>
              <a:srgbClr val="B1DE2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447800" y="19050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3600" b="1" dirty="0" smtClean="0">
                <a:solidFill>
                  <a:schemeClr val="bg1"/>
                </a:solidFill>
                <a:cs typeface="Arial" pitchFamily="34" charset="0"/>
              </a:rPr>
              <a:t>Las manos de África en América</a:t>
            </a:r>
            <a:endParaRPr lang="es-PR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4925">
            <a:solidFill>
              <a:srgbClr val="B1DE2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990600" y="6096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3600" b="1" dirty="0" smtClean="0">
                <a:solidFill>
                  <a:srgbClr val="FF6600"/>
                </a:solidFill>
                <a:cs typeface="Arial" pitchFamily="34" charset="0"/>
              </a:rPr>
              <a:t>África antes de los europeos</a:t>
            </a:r>
            <a:endParaRPr lang="es-PR" sz="3600" b="1" dirty="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Egipcios</a:t>
            </a:r>
            <a:endParaRPr lang="en-US" dirty="0" smtClean="0"/>
          </a:p>
          <a:p>
            <a:r>
              <a:rPr lang="en-US" dirty="0" err="1" smtClean="0"/>
              <a:t>Nubia</a:t>
            </a:r>
            <a:endParaRPr lang="en-US" dirty="0" smtClean="0"/>
          </a:p>
          <a:p>
            <a:r>
              <a:rPr lang="en-US" dirty="0" smtClean="0"/>
              <a:t>Mali</a:t>
            </a:r>
          </a:p>
          <a:p>
            <a:r>
              <a:rPr lang="en-US" dirty="0" smtClean="0"/>
              <a:t>Ghana</a:t>
            </a:r>
          </a:p>
          <a:p>
            <a:r>
              <a:rPr lang="en-US" dirty="0" smtClean="0"/>
              <a:t>Congo</a:t>
            </a:r>
          </a:p>
          <a:p>
            <a:r>
              <a:rPr lang="en-US" dirty="0" err="1" smtClean="0"/>
              <a:t>tuaregs</a:t>
            </a:r>
            <a:endParaRPr lang="en-US" dirty="0" smtClean="0"/>
          </a:p>
          <a:p>
            <a:r>
              <a:rPr lang="en-US" dirty="0" err="1" smtClean="0"/>
              <a:t>bereberes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</a:t>
            </a:r>
            <a:r>
              <a:rPr lang="es-ES" sz="3200" dirty="0" smtClean="0">
                <a:cs typeface="Arial" pitchFamily="34" charset="0"/>
              </a:rPr>
              <a:t>7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esclavitud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africana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Peste</a:t>
            </a:r>
            <a:r>
              <a:rPr lang="en-US" b="1" dirty="0" smtClean="0"/>
              <a:t> </a:t>
            </a:r>
            <a:r>
              <a:rPr lang="en-US" b="1" dirty="0" err="1" smtClean="0"/>
              <a:t>negra</a:t>
            </a:r>
            <a:r>
              <a:rPr lang="en-US" b="1" dirty="0" smtClean="0"/>
              <a:t> </a:t>
            </a:r>
            <a:r>
              <a:rPr lang="en-US" dirty="0" smtClean="0"/>
              <a:t>-  </a:t>
            </a:r>
            <a:r>
              <a:rPr lang="en-US" dirty="0" err="1" smtClean="0"/>
              <a:t>enfermedad</a:t>
            </a:r>
            <a:r>
              <a:rPr lang="en-US" dirty="0" smtClean="0"/>
              <a:t> </a:t>
            </a:r>
            <a:r>
              <a:rPr lang="en-US" dirty="0" err="1" smtClean="0"/>
              <a:t>contagiosa</a:t>
            </a:r>
            <a:r>
              <a:rPr lang="en-US" dirty="0" smtClean="0"/>
              <a:t> y grave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convirtió</a:t>
            </a:r>
            <a:r>
              <a:rPr lang="en-US" dirty="0" smtClean="0"/>
              <a:t> en </a:t>
            </a:r>
            <a:r>
              <a:rPr lang="en-US" dirty="0" err="1" smtClean="0"/>
              <a:t>epidemia</a:t>
            </a:r>
            <a:r>
              <a:rPr lang="en-US" dirty="0" smtClean="0"/>
              <a:t> y </a:t>
            </a:r>
            <a:r>
              <a:rPr lang="en-US" dirty="0" err="1" smtClean="0"/>
              <a:t>mató</a:t>
            </a:r>
            <a:r>
              <a:rPr lang="en-US" dirty="0" smtClean="0"/>
              <a:t> a </a:t>
            </a:r>
            <a:r>
              <a:rPr lang="en-US" dirty="0" err="1" smtClean="0"/>
              <a:t>casi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tercera</a:t>
            </a:r>
            <a:r>
              <a:rPr lang="en-US" dirty="0" smtClean="0"/>
              <a:t> parte de la </a:t>
            </a:r>
            <a:r>
              <a:rPr lang="en-US" dirty="0" err="1" smtClean="0"/>
              <a:t>población</a:t>
            </a:r>
            <a:r>
              <a:rPr lang="en-US" dirty="0" smtClean="0"/>
              <a:t> </a:t>
            </a:r>
            <a:r>
              <a:rPr lang="en-US" dirty="0" err="1" smtClean="0"/>
              <a:t>europea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Trata</a:t>
            </a:r>
            <a:r>
              <a:rPr lang="en-US" b="1" dirty="0" smtClean="0"/>
              <a:t> de </a:t>
            </a:r>
            <a:r>
              <a:rPr lang="en-US" b="1" dirty="0" err="1" smtClean="0"/>
              <a:t>esclavos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Intercambio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r>
              <a:rPr lang="en-US" dirty="0" smtClean="0"/>
              <a:t> de </a:t>
            </a:r>
            <a:r>
              <a:rPr lang="en-US" dirty="0" err="1" smtClean="0"/>
              <a:t>seres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</a:t>
            </a:r>
            <a:r>
              <a:rPr lang="es-ES" sz="3200" dirty="0" smtClean="0">
                <a:cs typeface="Arial" pitchFamily="34" charset="0"/>
              </a:rPr>
              <a:t>7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Manos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africanas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América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Licencias</a:t>
            </a:r>
            <a:r>
              <a:rPr lang="en-US" b="1" dirty="0" smtClean="0"/>
              <a:t> de </a:t>
            </a:r>
            <a:r>
              <a:rPr lang="en-US" b="1" dirty="0" err="1" smtClean="0"/>
              <a:t>tráfico</a:t>
            </a:r>
            <a:r>
              <a:rPr lang="en-US" b="1" dirty="0" smtClean="0"/>
              <a:t> de </a:t>
            </a:r>
            <a:r>
              <a:rPr lang="en-US" b="1" dirty="0" err="1" smtClean="0"/>
              <a:t>esclavos</a:t>
            </a:r>
            <a:r>
              <a:rPr lang="en-US" b="1" dirty="0" smtClean="0"/>
              <a:t> </a:t>
            </a:r>
            <a:r>
              <a:rPr lang="en-US" dirty="0" smtClean="0"/>
              <a:t>-  </a:t>
            </a:r>
            <a:r>
              <a:rPr lang="en-US" dirty="0" err="1" smtClean="0"/>
              <a:t>Autorización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entrada</a:t>
            </a:r>
            <a:r>
              <a:rPr lang="en-US" dirty="0" smtClean="0"/>
              <a:t> de </a:t>
            </a:r>
            <a:r>
              <a:rPr lang="en-US" dirty="0" err="1" smtClean="0"/>
              <a:t>esclavos</a:t>
            </a:r>
            <a:r>
              <a:rPr lang="en-US" dirty="0" smtClean="0"/>
              <a:t> </a:t>
            </a:r>
            <a:r>
              <a:rPr lang="en-US" dirty="0" err="1" smtClean="0"/>
              <a:t>negros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Ladinos</a:t>
            </a:r>
            <a:r>
              <a:rPr lang="en-US" dirty="0" smtClean="0"/>
              <a:t> – </a:t>
            </a:r>
            <a:r>
              <a:rPr lang="en-US" dirty="0" err="1" smtClean="0"/>
              <a:t>esclavos</a:t>
            </a:r>
            <a:r>
              <a:rPr lang="en-US" dirty="0" smtClean="0"/>
              <a:t> </a:t>
            </a:r>
            <a:r>
              <a:rPr lang="en-US" dirty="0" err="1" smtClean="0"/>
              <a:t>adaptados</a:t>
            </a:r>
            <a:r>
              <a:rPr lang="en-US" dirty="0" smtClean="0"/>
              <a:t> a la </a:t>
            </a:r>
            <a:r>
              <a:rPr lang="en-US" dirty="0" err="1" smtClean="0"/>
              <a:t>cultura</a:t>
            </a:r>
            <a:r>
              <a:rPr lang="en-US" dirty="0" smtClean="0"/>
              <a:t> </a:t>
            </a:r>
            <a:r>
              <a:rPr lang="en-US" dirty="0" err="1" smtClean="0"/>
              <a:t>española</a:t>
            </a:r>
            <a:r>
              <a:rPr lang="en-US" dirty="0" smtClean="0"/>
              <a:t>, y </a:t>
            </a:r>
            <a:r>
              <a:rPr lang="en-US" dirty="0" err="1" smtClean="0"/>
              <a:t>llegaron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amos</a:t>
            </a:r>
            <a:r>
              <a:rPr lang="en-US" dirty="0" smtClean="0"/>
              <a:t> </a:t>
            </a:r>
            <a:r>
              <a:rPr lang="en-US" dirty="0" err="1" smtClean="0"/>
              <a:t>europeos</a:t>
            </a:r>
            <a:r>
              <a:rPr lang="en-US" dirty="0" smtClean="0"/>
              <a:t> de </a:t>
            </a:r>
            <a:r>
              <a:rPr lang="en-US" dirty="0" err="1" smtClean="0"/>
              <a:t>lugares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Sevilla</a:t>
            </a:r>
            <a:r>
              <a:rPr lang="en-US" dirty="0" smtClean="0"/>
              <a:t> e </a:t>
            </a:r>
            <a:r>
              <a:rPr lang="en-US" dirty="0" err="1" smtClean="0"/>
              <a:t>islas</a:t>
            </a:r>
            <a:r>
              <a:rPr lang="en-US" dirty="0" smtClean="0"/>
              <a:t> Canarias.</a:t>
            </a:r>
          </a:p>
          <a:p>
            <a:r>
              <a:rPr lang="en-US" b="1" dirty="0" err="1" smtClean="0"/>
              <a:t>Barcos</a:t>
            </a:r>
            <a:r>
              <a:rPr lang="en-US" b="1" dirty="0" smtClean="0"/>
              <a:t> </a:t>
            </a:r>
            <a:r>
              <a:rPr lang="en-US" b="1" dirty="0" err="1" smtClean="0"/>
              <a:t>negreros</a:t>
            </a:r>
            <a:r>
              <a:rPr lang="en-US" b="1" dirty="0" smtClean="0"/>
              <a:t> </a:t>
            </a:r>
            <a:r>
              <a:rPr lang="en-US" dirty="0" smtClean="0"/>
              <a:t>-  </a:t>
            </a:r>
            <a:r>
              <a:rPr lang="en-US" dirty="0" err="1" smtClean="0"/>
              <a:t>navíos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transportaban</a:t>
            </a:r>
            <a:r>
              <a:rPr lang="en-US" dirty="0" smtClean="0"/>
              <a:t> los </a:t>
            </a:r>
            <a:r>
              <a:rPr lang="en-US" dirty="0" err="1" smtClean="0"/>
              <a:t>esclavos</a:t>
            </a:r>
            <a:r>
              <a:rPr lang="en-US" dirty="0" smtClean="0"/>
              <a:t> </a:t>
            </a:r>
            <a:r>
              <a:rPr lang="en-US" dirty="0" err="1" smtClean="0"/>
              <a:t>negros</a:t>
            </a:r>
            <a:r>
              <a:rPr lang="en-US" dirty="0" smtClean="0"/>
              <a:t> a </a:t>
            </a:r>
            <a:r>
              <a:rPr lang="en-US" dirty="0" err="1" smtClean="0"/>
              <a:t>América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</a:t>
            </a:r>
            <a:r>
              <a:rPr lang="es-ES" sz="3200" dirty="0" smtClean="0">
                <a:cs typeface="Arial" pitchFamily="34" charset="0"/>
              </a:rPr>
              <a:t>7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Los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esclavos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en la Isla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3300" b="1" dirty="0" err="1" smtClean="0"/>
              <a:t>Domésticos</a:t>
            </a:r>
            <a:r>
              <a:rPr lang="en-US" sz="3300" dirty="0" smtClean="0"/>
              <a:t> – </a:t>
            </a:r>
            <a:r>
              <a:rPr lang="en-US" sz="3300" dirty="0" err="1" smtClean="0"/>
              <a:t>servían</a:t>
            </a:r>
            <a:r>
              <a:rPr lang="en-US" sz="3300" dirty="0" smtClean="0"/>
              <a:t> </a:t>
            </a:r>
            <a:r>
              <a:rPr lang="en-US" sz="3300" dirty="0" err="1" smtClean="0"/>
              <a:t>como</a:t>
            </a:r>
            <a:r>
              <a:rPr lang="en-US" sz="3300" dirty="0" smtClean="0"/>
              <a:t> </a:t>
            </a:r>
            <a:r>
              <a:rPr lang="en-US" sz="3300" dirty="0" err="1" smtClean="0"/>
              <a:t>criados</a:t>
            </a:r>
            <a:r>
              <a:rPr lang="en-US" sz="3300" dirty="0" smtClean="0"/>
              <a:t> en </a:t>
            </a:r>
            <a:r>
              <a:rPr lang="en-US" sz="3300" dirty="0" err="1" smtClean="0"/>
              <a:t>las</a:t>
            </a:r>
            <a:r>
              <a:rPr lang="en-US" sz="3300" dirty="0" smtClean="0"/>
              <a:t> </a:t>
            </a:r>
            <a:r>
              <a:rPr lang="en-US" sz="3300" dirty="0" err="1" smtClean="0"/>
              <a:t>casas</a:t>
            </a:r>
            <a:r>
              <a:rPr lang="en-US" sz="3300" dirty="0" smtClean="0"/>
              <a:t>.</a:t>
            </a:r>
          </a:p>
          <a:p>
            <a:r>
              <a:rPr lang="en-US" sz="3300" b="1" dirty="0" err="1" smtClean="0"/>
              <a:t>Jornaleros</a:t>
            </a:r>
            <a:r>
              <a:rPr lang="en-US" sz="3300" dirty="0" smtClean="0"/>
              <a:t> – </a:t>
            </a:r>
            <a:r>
              <a:rPr lang="en-US" sz="3300" dirty="0" err="1" smtClean="0"/>
              <a:t>eran</a:t>
            </a:r>
            <a:r>
              <a:rPr lang="en-US" sz="3300" dirty="0" smtClean="0"/>
              <a:t> </a:t>
            </a:r>
            <a:r>
              <a:rPr lang="en-US" sz="3300" dirty="0" err="1" smtClean="0"/>
              <a:t>alquilados</a:t>
            </a:r>
            <a:r>
              <a:rPr lang="en-US" sz="3300" dirty="0" smtClean="0"/>
              <a:t> </a:t>
            </a:r>
            <a:r>
              <a:rPr lang="en-US" sz="3300" dirty="0" err="1" smtClean="0"/>
              <a:t>para</a:t>
            </a:r>
            <a:r>
              <a:rPr lang="en-US" sz="3300" dirty="0" smtClean="0"/>
              <a:t> </a:t>
            </a:r>
            <a:r>
              <a:rPr lang="en-US" sz="3300" dirty="0" err="1" smtClean="0"/>
              <a:t>obras</a:t>
            </a:r>
            <a:r>
              <a:rPr lang="en-US" sz="3300" dirty="0" smtClean="0"/>
              <a:t> </a:t>
            </a:r>
            <a:r>
              <a:rPr lang="en-US" sz="3300" dirty="0" err="1" smtClean="0"/>
              <a:t>públicas</a:t>
            </a:r>
            <a:r>
              <a:rPr lang="en-US" sz="3300" dirty="0" smtClean="0"/>
              <a:t>, </a:t>
            </a:r>
            <a:r>
              <a:rPr lang="en-US" sz="3300" dirty="0" err="1" smtClean="0"/>
              <a:t>como</a:t>
            </a:r>
            <a:r>
              <a:rPr lang="en-US" sz="3300" dirty="0" smtClean="0"/>
              <a:t> la </a:t>
            </a:r>
            <a:r>
              <a:rPr lang="en-US" sz="3300" dirty="0" err="1" smtClean="0"/>
              <a:t>construcción</a:t>
            </a:r>
            <a:r>
              <a:rPr lang="en-US" sz="3300" dirty="0" smtClean="0"/>
              <a:t> de </a:t>
            </a:r>
            <a:r>
              <a:rPr lang="en-US" sz="3300" dirty="0" err="1" smtClean="0"/>
              <a:t>carreteras</a:t>
            </a:r>
            <a:r>
              <a:rPr lang="en-US" sz="3300" dirty="0" smtClean="0"/>
              <a:t> y </a:t>
            </a:r>
            <a:r>
              <a:rPr lang="en-US" sz="3300" dirty="0" err="1" smtClean="0"/>
              <a:t>edificios</a:t>
            </a:r>
            <a:r>
              <a:rPr lang="en-US" sz="3300" dirty="0" smtClean="0"/>
              <a:t>, </a:t>
            </a:r>
            <a:r>
              <a:rPr lang="en-US" sz="3300" dirty="0" err="1" smtClean="0"/>
              <a:t>cultivaban</a:t>
            </a:r>
            <a:r>
              <a:rPr lang="en-US" sz="3300" dirty="0" smtClean="0"/>
              <a:t> la </a:t>
            </a:r>
            <a:r>
              <a:rPr lang="en-US" sz="3300" dirty="0" err="1" smtClean="0"/>
              <a:t>caña</a:t>
            </a:r>
            <a:r>
              <a:rPr lang="en-US" sz="3300" dirty="0" smtClean="0"/>
              <a:t> de </a:t>
            </a:r>
            <a:r>
              <a:rPr lang="en-US" sz="3300" dirty="0" err="1" smtClean="0"/>
              <a:t>azúcar</a:t>
            </a:r>
            <a:r>
              <a:rPr lang="en-US" sz="3300" dirty="0" smtClean="0"/>
              <a:t>. </a:t>
            </a:r>
          </a:p>
          <a:p>
            <a:r>
              <a:rPr lang="en-US" sz="3300" b="1" dirty="0" err="1" smtClean="0"/>
              <a:t>Cimarrones</a:t>
            </a:r>
            <a:r>
              <a:rPr lang="en-US" sz="3300" dirty="0" smtClean="0"/>
              <a:t> – </a:t>
            </a:r>
            <a:r>
              <a:rPr lang="en-US" sz="3300" dirty="0" err="1" smtClean="0"/>
              <a:t>esclavos</a:t>
            </a:r>
            <a:r>
              <a:rPr lang="en-US" sz="3300" dirty="0" smtClean="0"/>
              <a:t> </a:t>
            </a:r>
            <a:r>
              <a:rPr lang="en-US" sz="3300" dirty="0" err="1" smtClean="0"/>
              <a:t>que</a:t>
            </a:r>
            <a:r>
              <a:rPr lang="en-US" sz="3300" dirty="0" smtClean="0"/>
              <a:t> se </a:t>
            </a:r>
            <a:r>
              <a:rPr lang="en-US" sz="3300" dirty="0" err="1" smtClean="0"/>
              <a:t>escapaban</a:t>
            </a:r>
            <a:r>
              <a:rPr lang="en-US" sz="3300" dirty="0" smtClean="0"/>
              <a:t> y se </a:t>
            </a:r>
            <a:r>
              <a:rPr lang="en-US" sz="3300" dirty="0" err="1" smtClean="0"/>
              <a:t>escondían</a:t>
            </a:r>
            <a:r>
              <a:rPr lang="en-US" sz="3300" dirty="0" smtClean="0"/>
              <a:t> en los </a:t>
            </a:r>
            <a:r>
              <a:rPr lang="en-US" sz="3300" dirty="0" err="1" smtClean="0"/>
              <a:t>montes</a:t>
            </a:r>
            <a:r>
              <a:rPr lang="en-US" sz="3300" dirty="0" smtClean="0"/>
              <a:t>.</a:t>
            </a:r>
          </a:p>
          <a:p>
            <a:r>
              <a:rPr lang="es-ES" sz="3300" b="1" dirty="0" smtClean="0"/>
              <a:t>Bozal</a:t>
            </a:r>
            <a:r>
              <a:rPr lang="es-ES" sz="3300" dirty="0" smtClean="0"/>
              <a:t>, era el nombre con el que se designaba a los negros recientemente </a:t>
            </a:r>
            <a:r>
              <a:rPr lang="es-ES" sz="3300" dirty="0" err="1" smtClean="0"/>
              <a:t>traidos</a:t>
            </a:r>
            <a:r>
              <a:rPr lang="es-ES" sz="3300" dirty="0" smtClean="0"/>
              <a:t> de </a:t>
            </a:r>
            <a:r>
              <a:rPr lang="es-ES" sz="3300" dirty="0" err="1" smtClean="0"/>
              <a:t>Africa</a:t>
            </a:r>
            <a:r>
              <a:rPr lang="es-ES" sz="3300" dirty="0" smtClean="0"/>
              <a:t>, los cuales no </a:t>
            </a:r>
            <a:r>
              <a:rPr lang="es-ES" sz="3300" dirty="0" err="1" smtClean="0"/>
              <a:t>comprendian</a:t>
            </a:r>
            <a:r>
              <a:rPr lang="es-ES" sz="3300" dirty="0" smtClean="0"/>
              <a:t> nada, en referencia al idioma, costumbres y ordenes que se les daba. Asimismo, los negros bozales se caracterizaban por ser muy fuertes y resistentes al trabajo</a:t>
            </a:r>
            <a:r>
              <a:rPr lang="es-ES" sz="3300" dirty="0" smtClean="0"/>
              <a:t>.</a:t>
            </a:r>
            <a:r>
              <a:rPr lang="en-US" sz="3300" b="1" dirty="0" smtClean="0"/>
              <a:t> </a:t>
            </a:r>
            <a:endParaRPr lang="en-US" sz="3300" b="1" dirty="0" smtClean="0"/>
          </a:p>
          <a:p>
            <a:r>
              <a:rPr lang="en-US" sz="3300" b="1" dirty="0" err="1" smtClean="0"/>
              <a:t>Reglamento</a:t>
            </a:r>
            <a:r>
              <a:rPr lang="en-US" sz="3300" b="1" dirty="0" smtClean="0"/>
              <a:t> </a:t>
            </a:r>
            <a:r>
              <a:rPr lang="en-US" sz="3300" b="1" dirty="0" smtClean="0"/>
              <a:t>de </a:t>
            </a:r>
            <a:r>
              <a:rPr lang="en-US" sz="3300" b="1" dirty="0" err="1" smtClean="0"/>
              <a:t>Esclavos</a:t>
            </a:r>
            <a:r>
              <a:rPr lang="en-US" sz="3300" b="1" dirty="0" smtClean="0"/>
              <a:t> </a:t>
            </a:r>
            <a:r>
              <a:rPr lang="en-US" sz="3300" dirty="0" smtClean="0"/>
              <a:t>– </a:t>
            </a:r>
            <a:r>
              <a:rPr lang="en-US" sz="3300" dirty="0" err="1" smtClean="0"/>
              <a:t>Leyes</a:t>
            </a:r>
            <a:r>
              <a:rPr lang="en-US" sz="3300" dirty="0" smtClean="0"/>
              <a:t> </a:t>
            </a:r>
            <a:r>
              <a:rPr lang="en-US" sz="3300" dirty="0" err="1" smtClean="0"/>
              <a:t>que</a:t>
            </a:r>
            <a:r>
              <a:rPr lang="en-US" sz="3300" dirty="0" smtClean="0"/>
              <a:t> </a:t>
            </a:r>
            <a:r>
              <a:rPr lang="en-US" sz="3300" dirty="0" err="1" smtClean="0"/>
              <a:t>castigaban</a:t>
            </a:r>
            <a:r>
              <a:rPr lang="en-US" sz="3300" dirty="0" smtClean="0"/>
              <a:t> </a:t>
            </a:r>
            <a:r>
              <a:rPr lang="en-US" sz="3300" dirty="0" err="1" smtClean="0"/>
              <a:t>excesivamente</a:t>
            </a:r>
            <a:r>
              <a:rPr lang="en-US" sz="3300" dirty="0" smtClean="0"/>
              <a:t> </a:t>
            </a:r>
            <a:r>
              <a:rPr lang="en-US" sz="3300" dirty="0" err="1" smtClean="0"/>
              <a:t>cualquier</a:t>
            </a:r>
            <a:r>
              <a:rPr lang="en-US" sz="3300" dirty="0" smtClean="0"/>
              <a:t> </a:t>
            </a:r>
            <a:r>
              <a:rPr lang="en-US" sz="3300" dirty="0" err="1" smtClean="0"/>
              <a:t>delito</a:t>
            </a:r>
            <a:r>
              <a:rPr lang="en-US" sz="3300" dirty="0" smtClean="0"/>
              <a:t> </a:t>
            </a:r>
            <a:r>
              <a:rPr lang="en-US" sz="3300" dirty="0" err="1" smtClean="0"/>
              <a:t>cometido</a:t>
            </a:r>
            <a:r>
              <a:rPr lang="en-US" sz="3300" dirty="0" smtClean="0"/>
              <a:t> </a:t>
            </a:r>
            <a:r>
              <a:rPr lang="en-US" sz="3300" dirty="0" err="1" smtClean="0"/>
              <a:t>por</a:t>
            </a:r>
            <a:r>
              <a:rPr lang="en-US" sz="3300" dirty="0" smtClean="0"/>
              <a:t> un </a:t>
            </a:r>
            <a:r>
              <a:rPr lang="en-US" sz="3300" dirty="0" smtClean="0"/>
              <a:t>negro, </a:t>
            </a:r>
            <a:r>
              <a:rPr lang="en-US" sz="3300" dirty="0" err="1" smtClean="0"/>
              <a:t>fuera</a:t>
            </a:r>
            <a:r>
              <a:rPr lang="en-US" sz="3300" dirty="0" smtClean="0"/>
              <a:t> </a:t>
            </a:r>
            <a:r>
              <a:rPr lang="en-US" sz="3300" dirty="0" err="1" smtClean="0"/>
              <a:t>libre</a:t>
            </a:r>
            <a:r>
              <a:rPr lang="en-US" sz="3300" dirty="0" smtClean="0"/>
              <a:t> o </a:t>
            </a:r>
            <a:r>
              <a:rPr lang="en-US" sz="3300" dirty="0" err="1" smtClean="0"/>
              <a:t>esclavo</a:t>
            </a:r>
            <a:r>
              <a:rPr lang="en-US" sz="3300" dirty="0" smtClean="0"/>
              <a:t>, </a:t>
            </a:r>
            <a:r>
              <a:rPr lang="en-US" sz="3300" dirty="0" err="1" smtClean="0"/>
              <a:t>bozal</a:t>
            </a:r>
            <a:r>
              <a:rPr lang="en-US" sz="3300" dirty="0" smtClean="0"/>
              <a:t> o </a:t>
            </a:r>
            <a:r>
              <a:rPr lang="en-US" sz="3300" dirty="0" err="1" smtClean="0"/>
              <a:t>criollo</a:t>
            </a:r>
            <a:r>
              <a:rPr lang="en-US" sz="3300" dirty="0" smtClean="0"/>
              <a:t>.</a:t>
            </a:r>
            <a:endParaRPr lang="en-US" sz="3300" dirty="0" smtClean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</a:t>
            </a:r>
            <a:r>
              <a:rPr lang="es-ES" sz="3200" dirty="0" smtClean="0">
                <a:cs typeface="Arial" pitchFamily="34" charset="0"/>
              </a:rPr>
              <a:t>7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Aires de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libertad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Abolicionistas</a:t>
            </a:r>
            <a:r>
              <a:rPr lang="en-US" dirty="0" smtClean="0"/>
              <a:t> -  </a:t>
            </a:r>
            <a:r>
              <a:rPr lang="en-US" dirty="0" err="1" smtClean="0"/>
              <a:t>Lucharon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 </a:t>
            </a:r>
            <a:r>
              <a:rPr lang="en-US" dirty="0" err="1" smtClean="0"/>
              <a:t>obtener</a:t>
            </a:r>
            <a:r>
              <a:rPr lang="en-US" dirty="0" smtClean="0"/>
              <a:t> la </a:t>
            </a:r>
            <a:r>
              <a:rPr lang="en-US" dirty="0" err="1" smtClean="0"/>
              <a:t>liberación</a:t>
            </a:r>
            <a:r>
              <a:rPr lang="en-US" dirty="0" smtClean="0"/>
              <a:t> de los </a:t>
            </a:r>
            <a:r>
              <a:rPr lang="en-US" dirty="0" err="1" smtClean="0"/>
              <a:t>esclavos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Segundo Ruiz </a:t>
            </a:r>
            <a:r>
              <a:rPr lang="en-US" dirty="0" err="1" smtClean="0"/>
              <a:t>Belvis</a:t>
            </a:r>
            <a:endParaRPr lang="en-US" dirty="0" smtClean="0"/>
          </a:p>
          <a:p>
            <a:pPr lvl="1"/>
            <a:r>
              <a:rPr lang="en-US" dirty="0" smtClean="0"/>
              <a:t>Alejandro Tapia y Rivera</a:t>
            </a:r>
          </a:p>
          <a:p>
            <a:pPr lvl="1"/>
            <a:r>
              <a:rPr lang="en-US" dirty="0" smtClean="0"/>
              <a:t>Ramón </a:t>
            </a:r>
            <a:r>
              <a:rPr lang="en-US" dirty="0" err="1" smtClean="0"/>
              <a:t>Emeterio</a:t>
            </a:r>
            <a:r>
              <a:rPr lang="en-US" dirty="0" smtClean="0"/>
              <a:t> </a:t>
            </a:r>
            <a:r>
              <a:rPr lang="en-US" dirty="0" err="1" smtClean="0"/>
              <a:t>Betances</a:t>
            </a:r>
            <a:endParaRPr lang="en-US" dirty="0" smtClean="0"/>
          </a:p>
          <a:p>
            <a:pPr lvl="1"/>
            <a:r>
              <a:rPr lang="en-US" dirty="0" smtClean="0"/>
              <a:t>Julio </a:t>
            </a:r>
            <a:r>
              <a:rPr lang="en-US" dirty="0" err="1" smtClean="0"/>
              <a:t>Vizcarrondo</a:t>
            </a:r>
            <a:endParaRPr lang="en-US" dirty="0" smtClean="0"/>
          </a:p>
          <a:p>
            <a:pPr lvl="1"/>
            <a:r>
              <a:rPr lang="en-US" dirty="0" err="1" smtClean="0"/>
              <a:t>Román</a:t>
            </a:r>
            <a:r>
              <a:rPr lang="en-US" dirty="0" smtClean="0"/>
              <a:t> </a:t>
            </a:r>
            <a:r>
              <a:rPr lang="en-US" dirty="0" err="1" smtClean="0"/>
              <a:t>Baldorioty</a:t>
            </a:r>
            <a:r>
              <a:rPr lang="en-US" dirty="0" smtClean="0"/>
              <a:t> de Castro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</a:t>
            </a:r>
            <a:r>
              <a:rPr lang="es-ES" sz="3200" dirty="0" smtClean="0">
                <a:cs typeface="Arial" pitchFamily="34" charset="0"/>
              </a:rPr>
              <a:t>7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mandamientos</a:t>
            </a:r>
            <a:r>
              <a:rPr lang="en-US" dirty="0" smtClean="0"/>
              <a:t> del hombre </a:t>
            </a:r>
            <a:r>
              <a:rPr lang="en-US" dirty="0" err="1" smtClean="0"/>
              <a:t>libre</a:t>
            </a:r>
            <a:endParaRPr lang="en-US" dirty="0" smtClean="0"/>
          </a:p>
          <a:p>
            <a:pPr lvl="1"/>
            <a:r>
              <a:rPr lang="en-US" dirty="0" err="1" smtClean="0"/>
              <a:t>Redactado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Betances</a:t>
            </a:r>
            <a:r>
              <a:rPr lang="en-US" dirty="0" smtClean="0"/>
              <a:t> en 1867</a:t>
            </a:r>
          </a:p>
          <a:p>
            <a:pPr lvl="1"/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reclamaba</a:t>
            </a:r>
            <a:r>
              <a:rPr lang="en-US" dirty="0" smtClean="0"/>
              <a:t> </a:t>
            </a:r>
            <a:r>
              <a:rPr lang="en-US" dirty="0" err="1" smtClean="0"/>
              <a:t>derechos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la </a:t>
            </a:r>
            <a:r>
              <a:rPr lang="en-US" dirty="0" err="1" smtClean="0"/>
              <a:t>abolición</a:t>
            </a:r>
            <a:r>
              <a:rPr lang="en-US" dirty="0" smtClean="0"/>
              <a:t> de la </a:t>
            </a:r>
            <a:r>
              <a:rPr lang="en-US" dirty="0" err="1" smtClean="0"/>
              <a:t>esclavitud</a:t>
            </a:r>
            <a:r>
              <a:rPr lang="en-US" dirty="0" smtClean="0"/>
              <a:t>, la de </a:t>
            </a:r>
            <a:r>
              <a:rPr lang="en-US" dirty="0" err="1" smtClean="0"/>
              <a:t>culto</a:t>
            </a:r>
            <a:r>
              <a:rPr lang="en-US" dirty="0" smtClean="0"/>
              <a:t> y la </a:t>
            </a:r>
            <a:r>
              <a:rPr lang="en-US" dirty="0" err="1" smtClean="0"/>
              <a:t>inviolabilidad</a:t>
            </a:r>
            <a:r>
              <a:rPr lang="en-US" dirty="0" smtClean="0"/>
              <a:t> del </a:t>
            </a:r>
            <a:r>
              <a:rPr lang="en-US" dirty="0" err="1" smtClean="0"/>
              <a:t>ciudadano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</a:t>
            </a:r>
            <a:r>
              <a:rPr lang="es-ES" sz="3200" dirty="0" smtClean="0">
                <a:cs typeface="Arial" pitchFamily="34" charset="0"/>
              </a:rPr>
              <a:t>7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Ley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Moret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Escrito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Segismundo</a:t>
            </a:r>
            <a:r>
              <a:rPr lang="en-US" dirty="0" smtClean="0"/>
              <a:t> </a:t>
            </a:r>
            <a:r>
              <a:rPr lang="en-US" dirty="0" err="1" smtClean="0"/>
              <a:t>Moret</a:t>
            </a:r>
            <a:endParaRPr lang="en-US" dirty="0" smtClean="0"/>
          </a:p>
          <a:p>
            <a:r>
              <a:rPr lang="en-US" dirty="0" err="1" smtClean="0"/>
              <a:t>Reglamento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otorgaba</a:t>
            </a:r>
            <a:r>
              <a:rPr lang="en-US" dirty="0" smtClean="0"/>
              <a:t> </a:t>
            </a:r>
            <a:r>
              <a:rPr lang="en-US" dirty="0" err="1" smtClean="0"/>
              <a:t>libertad</a:t>
            </a:r>
            <a:r>
              <a:rPr lang="en-US" dirty="0" smtClean="0"/>
              <a:t> a los </a:t>
            </a:r>
            <a:r>
              <a:rPr lang="en-US" dirty="0" err="1" smtClean="0"/>
              <a:t>esclavos</a:t>
            </a:r>
            <a:r>
              <a:rPr lang="en-US" dirty="0" smtClean="0"/>
              <a:t> </a:t>
            </a:r>
            <a:r>
              <a:rPr lang="en-US" dirty="0" err="1" smtClean="0"/>
              <a:t>mayores</a:t>
            </a:r>
            <a:r>
              <a:rPr lang="en-US" dirty="0" smtClean="0"/>
              <a:t> de </a:t>
            </a:r>
            <a:r>
              <a:rPr lang="en-US" dirty="0" err="1" smtClean="0"/>
              <a:t>sesenta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y a los </a:t>
            </a:r>
            <a:r>
              <a:rPr lang="en-US" dirty="0" err="1" smtClean="0"/>
              <a:t>menores</a:t>
            </a:r>
            <a:r>
              <a:rPr lang="en-US" dirty="0" smtClean="0"/>
              <a:t> de dos </a:t>
            </a:r>
            <a:r>
              <a:rPr lang="en-US" dirty="0" err="1" smtClean="0"/>
              <a:t>años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22 de </a:t>
            </a:r>
            <a:r>
              <a:rPr lang="en-US" dirty="0" err="1" smtClean="0"/>
              <a:t>marzo</a:t>
            </a:r>
            <a:r>
              <a:rPr lang="en-US" dirty="0" smtClean="0"/>
              <a:t> de 1873, el </a:t>
            </a:r>
            <a:r>
              <a:rPr lang="en-US" dirty="0" err="1" smtClean="0"/>
              <a:t>Gobierno</a:t>
            </a:r>
            <a:r>
              <a:rPr lang="en-US" dirty="0" smtClean="0"/>
              <a:t> de </a:t>
            </a:r>
            <a:r>
              <a:rPr lang="en-US" dirty="0" err="1" smtClean="0"/>
              <a:t>España</a:t>
            </a:r>
            <a:r>
              <a:rPr lang="en-US" dirty="0" smtClean="0"/>
              <a:t> </a:t>
            </a:r>
            <a:r>
              <a:rPr lang="en-US" dirty="0" err="1" smtClean="0"/>
              <a:t>finalmente</a:t>
            </a:r>
            <a:r>
              <a:rPr lang="en-US" dirty="0" smtClean="0"/>
              <a:t> </a:t>
            </a:r>
            <a:r>
              <a:rPr lang="en-US" dirty="0" err="1" smtClean="0"/>
              <a:t>abolió</a:t>
            </a:r>
            <a:r>
              <a:rPr lang="en-US" dirty="0" smtClean="0"/>
              <a:t> la </a:t>
            </a:r>
            <a:r>
              <a:rPr lang="en-US" dirty="0" err="1" smtClean="0"/>
              <a:t>esclavitud</a:t>
            </a:r>
            <a:r>
              <a:rPr lang="en-US" dirty="0" smtClean="0"/>
              <a:t> en Puerto Rico.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</a:t>
            </a:r>
            <a:r>
              <a:rPr lang="es-ES" sz="3200" dirty="0" smtClean="0">
                <a:cs typeface="Arial" pitchFamily="34" charset="0"/>
              </a:rPr>
              <a:t>7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África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en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nuestra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cultura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idioma</a:t>
            </a:r>
            <a:endParaRPr lang="en-US" dirty="0" smtClean="0"/>
          </a:p>
          <a:p>
            <a:pPr lvl="1"/>
            <a:r>
              <a:rPr lang="en-US" dirty="0" err="1" smtClean="0"/>
              <a:t>Mucama</a:t>
            </a:r>
            <a:r>
              <a:rPr lang="en-US" dirty="0" smtClean="0"/>
              <a:t>, </a:t>
            </a:r>
            <a:r>
              <a:rPr lang="en-US" dirty="0" err="1" smtClean="0"/>
              <a:t>guineo</a:t>
            </a:r>
            <a:r>
              <a:rPr lang="en-US" dirty="0" smtClean="0"/>
              <a:t>, </a:t>
            </a:r>
            <a:r>
              <a:rPr lang="en-US" dirty="0" err="1" smtClean="0"/>
              <a:t>bembe</a:t>
            </a:r>
            <a:r>
              <a:rPr lang="en-US" dirty="0" smtClean="0"/>
              <a:t>, </a:t>
            </a:r>
            <a:r>
              <a:rPr lang="en-US" dirty="0" err="1" smtClean="0"/>
              <a:t>candungo</a:t>
            </a:r>
            <a:r>
              <a:rPr lang="en-US" dirty="0" smtClean="0"/>
              <a:t>, </a:t>
            </a:r>
            <a:r>
              <a:rPr lang="en-US" dirty="0" err="1" smtClean="0"/>
              <a:t>chango</a:t>
            </a:r>
            <a:r>
              <a:rPr lang="en-US" dirty="0" smtClean="0"/>
              <a:t>, conga, </a:t>
            </a:r>
            <a:r>
              <a:rPr lang="en-US" dirty="0" err="1" smtClean="0"/>
              <a:t>ñeñeñé</a:t>
            </a:r>
            <a:r>
              <a:rPr lang="en-US" dirty="0" smtClean="0"/>
              <a:t>, </a:t>
            </a:r>
            <a:r>
              <a:rPr lang="en-US" dirty="0" err="1" smtClean="0"/>
              <a:t>bongó</a:t>
            </a:r>
            <a:r>
              <a:rPr lang="en-US" dirty="0" smtClean="0"/>
              <a:t>, dengue, </a:t>
            </a:r>
            <a:r>
              <a:rPr lang="en-US" dirty="0" err="1" smtClean="0"/>
              <a:t>mofongo</a:t>
            </a:r>
            <a:r>
              <a:rPr lang="en-US" dirty="0" smtClean="0"/>
              <a:t>, </a:t>
            </a:r>
            <a:r>
              <a:rPr lang="en-US" dirty="0" err="1" smtClean="0"/>
              <a:t>jurutungo</a:t>
            </a:r>
            <a:r>
              <a:rPr lang="en-US" dirty="0" smtClean="0"/>
              <a:t>, </a:t>
            </a:r>
            <a:r>
              <a:rPr lang="en-US" dirty="0" err="1" smtClean="0"/>
              <a:t>ñangotarse</a:t>
            </a:r>
            <a:r>
              <a:rPr lang="en-US" dirty="0" smtClean="0"/>
              <a:t>, </a:t>
            </a:r>
            <a:r>
              <a:rPr lang="en-US" dirty="0" err="1" smtClean="0"/>
              <a:t>titingó</a:t>
            </a:r>
            <a:r>
              <a:rPr lang="en-US" dirty="0" smtClean="0"/>
              <a:t>, </a:t>
            </a:r>
            <a:r>
              <a:rPr lang="en-US" dirty="0" err="1" smtClean="0"/>
              <a:t>guarapo</a:t>
            </a:r>
            <a:r>
              <a:rPr lang="en-US" dirty="0" smtClean="0"/>
              <a:t> y </a:t>
            </a:r>
            <a:r>
              <a:rPr lang="en-US" dirty="0" err="1" smtClean="0"/>
              <a:t>bachata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La comida y la </a:t>
            </a:r>
            <a:r>
              <a:rPr lang="en-US" dirty="0" err="1" smtClean="0"/>
              <a:t>música</a:t>
            </a:r>
            <a:endParaRPr lang="en-US" dirty="0" smtClean="0"/>
          </a:p>
          <a:p>
            <a:pPr lvl="1"/>
            <a:r>
              <a:rPr lang="en-US" dirty="0" err="1" smtClean="0"/>
              <a:t>Bomba</a:t>
            </a:r>
            <a:r>
              <a:rPr lang="en-US" dirty="0" smtClean="0"/>
              <a:t> y la </a:t>
            </a:r>
            <a:r>
              <a:rPr lang="en-US" dirty="0" err="1" smtClean="0"/>
              <a:t>plena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religión</a:t>
            </a:r>
            <a:endParaRPr lang="en-US" dirty="0" smtClean="0"/>
          </a:p>
          <a:p>
            <a:pPr lvl="1"/>
            <a:r>
              <a:rPr lang="en-US" dirty="0" err="1" smtClean="0"/>
              <a:t>Animista</a:t>
            </a:r>
            <a:endParaRPr lang="en-US" dirty="0" smtClean="0"/>
          </a:p>
          <a:p>
            <a:pPr lvl="1"/>
            <a:r>
              <a:rPr lang="en-US" dirty="0" err="1" smtClean="0"/>
              <a:t>Esclavos</a:t>
            </a:r>
            <a:r>
              <a:rPr lang="en-US" dirty="0" smtClean="0"/>
              <a:t> </a:t>
            </a:r>
            <a:r>
              <a:rPr lang="en-US" dirty="0" err="1" smtClean="0"/>
              <a:t>politeístas</a:t>
            </a:r>
            <a:endParaRPr lang="en-US" dirty="0" smtClean="0"/>
          </a:p>
          <a:p>
            <a:pPr lvl="1"/>
            <a:r>
              <a:rPr lang="en-US" dirty="0" err="1" smtClean="0"/>
              <a:t>Sincretismo</a:t>
            </a:r>
            <a:r>
              <a:rPr lang="en-US" dirty="0" smtClean="0"/>
              <a:t> </a:t>
            </a:r>
            <a:r>
              <a:rPr lang="en-US" dirty="0" err="1" smtClean="0"/>
              <a:t>religioso</a:t>
            </a:r>
            <a:r>
              <a:rPr lang="en-US" dirty="0" smtClean="0"/>
              <a:t> -  </a:t>
            </a:r>
            <a:r>
              <a:rPr lang="en-US" dirty="0" err="1" smtClean="0"/>
              <a:t>Mexcla</a:t>
            </a:r>
            <a:r>
              <a:rPr lang="en-US" dirty="0" smtClean="0"/>
              <a:t> de </a:t>
            </a:r>
            <a:r>
              <a:rPr lang="en-US" dirty="0" err="1" smtClean="0"/>
              <a:t>religiones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veneración</a:t>
            </a:r>
            <a:r>
              <a:rPr lang="en-US" dirty="0" smtClean="0"/>
              <a:t> de </a:t>
            </a:r>
            <a:r>
              <a:rPr lang="en-US" dirty="0" err="1" smtClean="0"/>
              <a:t>santos</a:t>
            </a:r>
            <a:r>
              <a:rPr lang="en-US" dirty="0" smtClean="0"/>
              <a:t>. Se </a:t>
            </a:r>
            <a:r>
              <a:rPr lang="en-US" dirty="0" err="1" smtClean="0"/>
              <a:t>ahí</a:t>
            </a:r>
            <a:r>
              <a:rPr lang="en-US" dirty="0" smtClean="0"/>
              <a:t> surge la </a:t>
            </a:r>
            <a:r>
              <a:rPr lang="en-US" dirty="0" err="1" smtClean="0"/>
              <a:t>santería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</a:t>
            </a:r>
            <a:r>
              <a:rPr lang="es-ES" sz="3200" dirty="0" smtClean="0">
                <a:cs typeface="Arial" pitchFamily="34" charset="0"/>
              </a:rPr>
              <a:t>7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695</Words>
  <Application>Microsoft Office PowerPoint</Application>
  <PresentationFormat>On-screen Show (4:3)</PresentationFormat>
  <Paragraphs>71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La esclavitud africana</vt:lpstr>
      <vt:lpstr>Manos africanas  en América</vt:lpstr>
      <vt:lpstr>Los esclavos en la Isla</vt:lpstr>
      <vt:lpstr>Aires de libertad</vt:lpstr>
      <vt:lpstr>Slide 7</vt:lpstr>
      <vt:lpstr>Ley Moret</vt:lpstr>
      <vt:lpstr>África en nuestra cultura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Froebel Bilingual</dc:creator>
  <cp:lastModifiedBy>Froebel Bilingual</cp:lastModifiedBy>
  <cp:revision>14</cp:revision>
  <dcterms:created xsi:type="dcterms:W3CDTF">2015-09-28T11:23:48Z</dcterms:created>
  <dcterms:modified xsi:type="dcterms:W3CDTF">2015-10-29T13:01:43Z</dcterms:modified>
</cp:coreProperties>
</file>