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56" autoAdjust="0"/>
    <p:restoredTop sz="94660"/>
  </p:normalViewPr>
  <p:slideViewPr>
    <p:cSldViewPr>
      <p:cViewPr varScale="1">
        <p:scale>
          <a:sx n="64" d="100"/>
          <a:sy n="64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E0A36-3A65-49C0-AFA2-3822EBA61E5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3F1A-2358-4507-8668-679E826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5011" indent="-225011">
              <a:spcBef>
                <a:spcPct val="0"/>
              </a:spcBef>
            </a:pPr>
            <a:r>
              <a:rPr lang="es-PR" b="1" dirty="0" smtClean="0">
                <a:ea typeface="ヒラギノ角ゴ Pro W3" pitchFamily="-84" charset="-128"/>
              </a:rPr>
              <a:t>Notas y sugerencias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El propósito de esta presentación es introducir la segunda unidad del libro </a:t>
            </a:r>
            <a:r>
              <a:rPr lang="es-PR" i="1" dirty="0" smtClean="0">
                <a:ea typeface="ヒラギノ角ゴ Pro W3" pitchFamily="-84" charset="-128"/>
              </a:rPr>
              <a:t>Puerto Rico: geografía, historia y sociedad</a:t>
            </a:r>
            <a:r>
              <a:rPr lang="es-PR" dirty="0" smtClean="0">
                <a:ea typeface="ヒラギノ角ゴ Pro W3" pitchFamily="-84" charset="-128"/>
              </a:rPr>
              <a:t>, de Ediciones SM. Recuerde que debe hacer clic sobre cada laminilla para adelantar la entrada de textos, imágenes y efectos, así como avanzar a la próxima laminilla. Es recomendable estudiar y ensayar la proyección de la presentación antes de discutirla con el grupo.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Para enriquecer la experiencia en clase, acompañe esta presentación con música de fondo, ya sea una canción para toda la presentación o canciones diversas para cada parte (música indígena, música afroamericana, y así sucesivamente).</a:t>
            </a:r>
          </a:p>
          <a:p>
            <a:pPr marL="225011" indent="-225011">
              <a:spcBef>
                <a:spcPct val="0"/>
              </a:spcBef>
              <a:buFontTx/>
              <a:buChar char="•"/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No olvide que los estudiantes también deben participar. Invítelos a hacer preguntas y comentarios para que la exposición sea interactiva e interesante.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43E5DE-173F-4AFF-93CD-9D211C26C9C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5011" indent="-225011">
              <a:spcBef>
                <a:spcPct val="0"/>
              </a:spcBef>
            </a:pPr>
            <a:r>
              <a:rPr lang="es-PR" b="1" dirty="0" smtClean="0">
                <a:ea typeface="ヒラギノ角ゴ Pro W3" pitchFamily="-84" charset="-128"/>
              </a:rPr>
              <a:t>Notas y sugerencias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El propósito de esta presentación es introducir la segunda unidad del libro </a:t>
            </a:r>
            <a:r>
              <a:rPr lang="es-PR" i="1" dirty="0" smtClean="0">
                <a:ea typeface="ヒラギノ角ゴ Pro W3" pitchFamily="-84" charset="-128"/>
              </a:rPr>
              <a:t>Puerto Rico: geografía, historia y sociedad</a:t>
            </a:r>
            <a:r>
              <a:rPr lang="es-PR" dirty="0" smtClean="0">
                <a:ea typeface="ヒラギノ角ゴ Pro W3" pitchFamily="-84" charset="-128"/>
              </a:rPr>
              <a:t>, de Ediciones SM. Recuerde que debe hacer clic sobre cada laminilla para adelantar la entrada de textos, imágenes y efectos, así como avanzar a la próxima laminilla. Es recomendable estudiar y ensayar la proyección de la presentación antes de discutirla con el grupo.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Para enriquecer la experiencia en clase, acompañe esta presentación con música de fondo, ya sea una canción para toda la presentación o canciones diversas para cada parte (música indígena, música afroamericana, y así sucesivamente).</a:t>
            </a:r>
          </a:p>
          <a:p>
            <a:pPr marL="225011" indent="-225011">
              <a:spcBef>
                <a:spcPct val="0"/>
              </a:spcBef>
              <a:buFontTx/>
              <a:buChar char="•"/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No olvide que los estudiantes también deben participar. Invítelos a hacer preguntas y comentarios para que la exposición sea interactiva e interesante.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43E5DE-173F-4AFF-93CD-9D211C26C9C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5011" indent="-225011">
              <a:spcBef>
                <a:spcPct val="0"/>
              </a:spcBef>
            </a:pPr>
            <a:r>
              <a:rPr lang="es-PR" b="1" dirty="0" smtClean="0">
                <a:ea typeface="ヒラギノ角ゴ Pro W3" pitchFamily="-84" charset="-128"/>
              </a:rPr>
              <a:t>Notas y sugerencias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El propósito de esta presentación es introducir la segunda unidad del libro </a:t>
            </a:r>
            <a:r>
              <a:rPr lang="es-PR" i="1" dirty="0" smtClean="0">
                <a:ea typeface="ヒラギノ角ゴ Pro W3" pitchFamily="-84" charset="-128"/>
              </a:rPr>
              <a:t>Puerto Rico: geografía, historia y sociedad</a:t>
            </a:r>
            <a:r>
              <a:rPr lang="es-PR" dirty="0" smtClean="0">
                <a:ea typeface="ヒラギノ角ゴ Pro W3" pitchFamily="-84" charset="-128"/>
              </a:rPr>
              <a:t>, de Ediciones SM. Recuerde que debe hacer clic sobre cada laminilla para adelantar la entrada de textos, imágenes y efectos, así como avanzar a la próxima laminilla. Es recomendable estudiar y ensayar la proyección de la presentación antes de discutirla con el grupo.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Para enriquecer la experiencia en clase, acompañe esta presentación con música de fondo, ya sea una canción para toda la presentación o canciones diversas para cada parte (música indígena, música afroamericana, y así sucesivamente).</a:t>
            </a:r>
          </a:p>
          <a:p>
            <a:pPr marL="225011" indent="-225011">
              <a:spcBef>
                <a:spcPct val="0"/>
              </a:spcBef>
              <a:buFontTx/>
              <a:buChar char="•"/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No olvide que los estudiantes también deben participar. Invítelos a hacer preguntas y comentarios para que la exposición sea interactiva e interesante.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43E5DE-173F-4AFF-93CD-9D211C26C9C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5011" indent="-225011">
              <a:spcBef>
                <a:spcPct val="0"/>
              </a:spcBef>
            </a:pPr>
            <a:r>
              <a:rPr lang="es-PR" b="1" dirty="0" smtClean="0">
                <a:ea typeface="ヒラギノ角ゴ Pro W3" pitchFamily="-84" charset="-128"/>
              </a:rPr>
              <a:t>Notas y sugerencias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El propósito de esta presentación es introducir la segunda unidad del libro </a:t>
            </a:r>
            <a:r>
              <a:rPr lang="es-PR" i="1" dirty="0" smtClean="0">
                <a:ea typeface="ヒラギノ角ゴ Pro W3" pitchFamily="-84" charset="-128"/>
              </a:rPr>
              <a:t>Puerto Rico: geografía, historia y sociedad</a:t>
            </a:r>
            <a:r>
              <a:rPr lang="es-PR" dirty="0" smtClean="0">
                <a:ea typeface="ヒラギノ角ゴ Pro W3" pitchFamily="-84" charset="-128"/>
              </a:rPr>
              <a:t>, de Ediciones SM. Recuerde que debe hacer clic sobre cada laminilla para adelantar la entrada de textos, imágenes y efectos, así como avanzar a la próxima laminilla. Es recomendable estudiar y ensayar la proyección de la presentación antes de discutirla con el grupo.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Para enriquecer la experiencia en clase, acompañe esta presentación con música de fondo, ya sea una canción para toda la presentación o canciones diversas para cada parte (música indígena, música afroamericana, y así sucesivamente).</a:t>
            </a:r>
          </a:p>
          <a:p>
            <a:pPr marL="225011" indent="-225011">
              <a:spcBef>
                <a:spcPct val="0"/>
              </a:spcBef>
              <a:buFontTx/>
              <a:buChar char="•"/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No olvide que los estudiantes también deben participar. Invítelos a hacer preguntas y comentarios para que la exposición sea interactiva e interesante.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43E5DE-173F-4AFF-93CD-9D211C26C9C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5011" indent="-225011">
              <a:spcBef>
                <a:spcPct val="0"/>
              </a:spcBef>
            </a:pPr>
            <a:r>
              <a:rPr lang="es-PR" b="1" dirty="0" smtClean="0">
                <a:ea typeface="ヒラギノ角ゴ Pro W3" pitchFamily="-84" charset="-128"/>
              </a:rPr>
              <a:t>Notas y sugerencias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El propósito de esta presentación es introducir la segunda unidad del libro </a:t>
            </a:r>
            <a:r>
              <a:rPr lang="es-PR" i="1" dirty="0" smtClean="0">
                <a:ea typeface="ヒラギノ角ゴ Pro W3" pitchFamily="-84" charset="-128"/>
              </a:rPr>
              <a:t>Puerto Rico: geografía, historia y sociedad</a:t>
            </a:r>
            <a:r>
              <a:rPr lang="es-PR" dirty="0" smtClean="0">
                <a:ea typeface="ヒラギノ角ゴ Pro W3" pitchFamily="-84" charset="-128"/>
              </a:rPr>
              <a:t>, de Ediciones SM. Recuerde que debe hacer clic sobre cada laminilla para adelantar la entrada de textos, imágenes y efectos, así como avanzar a la próxima laminilla. Es recomendable estudiar y ensayar la proyección de la presentación antes de discutirla con el grupo.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Para enriquecer la experiencia en clase, acompañe esta presentación con música de fondo, ya sea una canción para toda la presentación o canciones diversas para cada parte (música indígena, música afroamericana, y así sucesivamente).</a:t>
            </a:r>
          </a:p>
          <a:p>
            <a:pPr marL="225011" indent="-225011">
              <a:spcBef>
                <a:spcPct val="0"/>
              </a:spcBef>
              <a:buFontTx/>
              <a:buChar char="•"/>
            </a:pPr>
            <a:endParaRPr lang="es-PR" dirty="0" smtClean="0">
              <a:ea typeface="ヒラギノ角ゴ Pro W3" pitchFamily="-84" charset="-128"/>
            </a:endParaRPr>
          </a:p>
          <a:p>
            <a:pPr marL="225011" indent="-225011">
              <a:spcBef>
                <a:spcPct val="0"/>
              </a:spcBef>
            </a:pPr>
            <a:r>
              <a:rPr lang="es-PR" dirty="0" smtClean="0">
                <a:ea typeface="ヒラギノ角ゴ Pro W3" pitchFamily="-84" charset="-128"/>
              </a:rPr>
              <a:t>No olvide que los estudiantes también deben participar. Invítelos a hacer preguntas y comentarios para que la exposición sea interactiva e interesante.</a:t>
            </a:r>
          </a:p>
          <a:p>
            <a:pPr marL="225011" indent="-225011">
              <a:spcBef>
                <a:spcPct val="0"/>
              </a:spcBef>
            </a:pPr>
            <a:endParaRPr lang="es-PR" dirty="0" smtClean="0">
              <a:ea typeface="ヒラギノ角ゴ Pro W3" pitchFamily="-8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43E5DE-173F-4AFF-93CD-9D211C26C9C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949A-BAB4-41C8-A3BF-D1B9E43C7400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151B-041E-4E86-BE0F-49E53989B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6324600" y="609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s-ES" sz="3200" dirty="0" smtClean="0">
                <a:cs typeface="Arial" pitchFamily="34" charset="0"/>
              </a:rPr>
              <a:t>Capítulo </a:t>
            </a:r>
            <a:r>
              <a:rPr lang="es-ES" sz="3200" dirty="0" smtClean="0">
                <a:cs typeface="Arial" pitchFamily="34" charset="0"/>
              </a:rPr>
              <a:t>9</a:t>
            </a:r>
            <a:endParaRPr lang="en-US" sz="32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4925">
            <a:solidFill>
              <a:srgbClr val="B1DE2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447800" y="19050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La vida bajo el mando español</a:t>
            </a:r>
            <a:b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</a:b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(1535-1765)</a:t>
            </a:r>
            <a:endParaRPr lang="es-PR" sz="3600" b="1" dirty="0">
              <a:solidFill>
                <a:srgbClr val="FF66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1625- </a:t>
            </a:r>
            <a:r>
              <a:rPr lang="en-US" dirty="0" err="1" smtClean="0"/>
              <a:t>Inglaterra</a:t>
            </a:r>
            <a:r>
              <a:rPr lang="en-US" dirty="0" smtClean="0"/>
              <a:t> y </a:t>
            </a:r>
            <a:r>
              <a:rPr lang="en-US" dirty="0" err="1" smtClean="0"/>
              <a:t>Francia</a:t>
            </a:r>
            <a:r>
              <a:rPr lang="en-US" dirty="0" smtClean="0"/>
              <a:t> </a:t>
            </a:r>
            <a:r>
              <a:rPr lang="en-US" dirty="0" err="1" smtClean="0"/>
              <a:t>ocuparon</a:t>
            </a:r>
            <a:r>
              <a:rPr lang="en-US" dirty="0" smtClean="0"/>
              <a:t> la </a:t>
            </a:r>
            <a:r>
              <a:rPr lang="en-US" dirty="0" err="1" smtClean="0"/>
              <a:t>isla</a:t>
            </a:r>
            <a:r>
              <a:rPr lang="en-US" dirty="0" smtClean="0"/>
              <a:t> de San Cristobal.</a:t>
            </a:r>
          </a:p>
          <a:p>
            <a:r>
              <a:rPr lang="en-US" dirty="0" smtClean="0"/>
              <a:t>1635 – Los </a:t>
            </a:r>
            <a:r>
              <a:rPr lang="en-US" dirty="0" err="1" smtClean="0"/>
              <a:t>franceses</a:t>
            </a:r>
            <a:r>
              <a:rPr lang="en-US" dirty="0" smtClean="0"/>
              <a:t> </a:t>
            </a:r>
            <a:r>
              <a:rPr lang="en-US" dirty="0" err="1" smtClean="0"/>
              <a:t>conquistaron</a:t>
            </a:r>
            <a:r>
              <a:rPr lang="en-US" dirty="0" smtClean="0"/>
              <a:t> </a:t>
            </a:r>
            <a:r>
              <a:rPr lang="en-US" dirty="0" err="1" smtClean="0"/>
              <a:t>Martinica</a:t>
            </a:r>
            <a:r>
              <a:rPr lang="en-US" dirty="0" smtClean="0"/>
              <a:t> y Guadalupe, </a:t>
            </a:r>
            <a:r>
              <a:rPr lang="en-US" dirty="0" err="1" smtClean="0"/>
              <a:t>antiguos</a:t>
            </a:r>
            <a:r>
              <a:rPr lang="en-US" dirty="0" smtClean="0"/>
              <a:t> </a:t>
            </a:r>
            <a:r>
              <a:rPr lang="en-US" dirty="0" err="1" smtClean="0"/>
              <a:t>asentamientos</a:t>
            </a:r>
            <a:r>
              <a:rPr lang="en-US" dirty="0" smtClean="0"/>
              <a:t> de los </a:t>
            </a:r>
            <a:r>
              <a:rPr lang="en-US" dirty="0" err="1" smtClean="0"/>
              <a:t>caribes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mediados</a:t>
            </a:r>
            <a:r>
              <a:rPr lang="en-US" dirty="0" smtClean="0"/>
              <a:t> de </a:t>
            </a:r>
            <a:r>
              <a:rPr lang="en-US" dirty="0" err="1" smtClean="0"/>
              <a:t>siglo</a:t>
            </a:r>
            <a:r>
              <a:rPr lang="en-US" dirty="0" smtClean="0"/>
              <a:t> XVII (17) la </a:t>
            </a:r>
            <a:r>
              <a:rPr lang="en-US" dirty="0" err="1" smtClean="0"/>
              <a:t>isla</a:t>
            </a:r>
            <a:r>
              <a:rPr lang="en-US" dirty="0" smtClean="0"/>
              <a:t> </a:t>
            </a:r>
            <a:r>
              <a:rPr lang="en-US" dirty="0" err="1" smtClean="0"/>
              <a:t>inglesa</a:t>
            </a:r>
            <a:r>
              <a:rPr lang="en-US" dirty="0" smtClean="0"/>
              <a:t> de Barbados </a:t>
            </a:r>
            <a:r>
              <a:rPr lang="en-US" dirty="0" err="1" smtClean="0"/>
              <a:t>tenía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50,000 </a:t>
            </a:r>
            <a:r>
              <a:rPr lang="en-US" dirty="0" err="1" smtClean="0"/>
              <a:t>habitantes</a:t>
            </a:r>
            <a:r>
              <a:rPr lang="en-US" dirty="0"/>
              <a:t> </a:t>
            </a:r>
            <a:r>
              <a:rPr lang="en-US" dirty="0" smtClean="0"/>
              <a:t>y se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convertido</a:t>
            </a:r>
            <a:r>
              <a:rPr lang="en-US" dirty="0" smtClean="0"/>
              <a:t> en el </a:t>
            </a:r>
            <a:r>
              <a:rPr lang="en-US" dirty="0" err="1" smtClean="0"/>
              <a:t>territorio</a:t>
            </a:r>
            <a:r>
              <a:rPr lang="en-US" dirty="0" smtClean="0"/>
              <a:t> de mayor </a:t>
            </a:r>
            <a:r>
              <a:rPr lang="en-US" dirty="0" err="1" smtClean="0"/>
              <a:t>densidad</a:t>
            </a:r>
            <a:r>
              <a:rPr lang="en-US" dirty="0" smtClean="0"/>
              <a:t> de </a:t>
            </a:r>
            <a:r>
              <a:rPr lang="en-US" dirty="0" err="1" smtClean="0"/>
              <a:t>población</a:t>
            </a:r>
            <a:r>
              <a:rPr lang="en-US" dirty="0" smtClean="0"/>
              <a:t> en </a:t>
            </a:r>
            <a:r>
              <a:rPr lang="en-US" dirty="0" err="1" smtClean="0"/>
              <a:t>América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1655 -  Jamaica </a:t>
            </a:r>
            <a:r>
              <a:rPr lang="en-US" dirty="0" err="1" smtClean="0"/>
              <a:t>pasa</a:t>
            </a:r>
            <a:r>
              <a:rPr lang="en-US" dirty="0" smtClean="0"/>
              <a:t> a </a:t>
            </a:r>
            <a:r>
              <a:rPr lang="en-US" dirty="0" err="1" smtClean="0"/>
              <a:t>manos</a:t>
            </a:r>
            <a:r>
              <a:rPr lang="en-US" dirty="0" smtClean="0"/>
              <a:t> de los </a:t>
            </a:r>
            <a:r>
              <a:rPr lang="en-US" dirty="0" err="1" smtClean="0"/>
              <a:t>ingleses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invasión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1697 - el </a:t>
            </a:r>
            <a:r>
              <a:rPr lang="en-US" dirty="0" err="1" smtClean="0"/>
              <a:t>rey</a:t>
            </a:r>
            <a:r>
              <a:rPr lang="en-US" dirty="0" smtClean="0"/>
              <a:t> Carlos II de </a:t>
            </a:r>
            <a:r>
              <a:rPr lang="en-US" dirty="0" err="1" smtClean="0"/>
              <a:t>España</a:t>
            </a:r>
            <a:r>
              <a:rPr lang="en-US" dirty="0" smtClean="0"/>
              <a:t> </a:t>
            </a:r>
            <a:r>
              <a:rPr lang="en-US" dirty="0" err="1" smtClean="0"/>
              <a:t>cedió</a:t>
            </a:r>
            <a:r>
              <a:rPr lang="en-US" dirty="0" smtClean="0"/>
              <a:t> a </a:t>
            </a:r>
            <a:r>
              <a:rPr lang="en-US" dirty="0" err="1" smtClean="0"/>
              <a:t>Francia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tercera</a:t>
            </a:r>
            <a:r>
              <a:rPr lang="en-US" dirty="0" smtClean="0"/>
              <a:t> parte de La </a:t>
            </a:r>
            <a:r>
              <a:rPr lang="en-US" dirty="0" err="1" smtClean="0"/>
              <a:t>Española</a:t>
            </a:r>
            <a:r>
              <a:rPr lang="en-US" dirty="0" smtClean="0"/>
              <a:t> (el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oeste</a:t>
            </a:r>
            <a:r>
              <a:rPr lang="en-US" dirty="0" smtClean="0"/>
              <a:t>) con la firma del </a:t>
            </a:r>
            <a:r>
              <a:rPr lang="en-US" dirty="0" err="1" smtClean="0"/>
              <a:t>Tratado</a:t>
            </a:r>
            <a:r>
              <a:rPr lang="en-US" dirty="0" smtClean="0"/>
              <a:t> de Ryswick.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España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pierde</a:t>
            </a:r>
            <a:r>
              <a:rPr lang="en-US" sz="3600" b="1" dirty="0" smtClean="0"/>
              <a:t> control del </a:t>
            </a:r>
            <a:r>
              <a:rPr lang="en-US" sz="3600" b="1" dirty="0" err="1" smtClean="0"/>
              <a:t>Caribe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inició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rebeliones</a:t>
            </a:r>
            <a:r>
              <a:rPr lang="en-US" dirty="0" smtClean="0"/>
              <a:t> de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  <a:r>
              <a:rPr lang="en-US" dirty="0" err="1" smtClean="0"/>
              <a:t>príncipes</a:t>
            </a:r>
            <a:r>
              <a:rPr lang="en-US" dirty="0" smtClean="0"/>
              <a:t> </a:t>
            </a:r>
            <a:r>
              <a:rPr lang="en-US" dirty="0" err="1" smtClean="0"/>
              <a:t>alemanes</a:t>
            </a:r>
            <a:r>
              <a:rPr lang="en-US" dirty="0" smtClean="0"/>
              <a:t> contra la </a:t>
            </a:r>
            <a:r>
              <a:rPr lang="en-US" dirty="0" err="1" smtClean="0"/>
              <a:t>dominación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dinastía</a:t>
            </a:r>
            <a:r>
              <a:rPr lang="en-US" dirty="0" smtClean="0"/>
              <a:t> </a:t>
            </a:r>
            <a:r>
              <a:rPr lang="en-US" dirty="0" err="1" smtClean="0"/>
              <a:t>Habsburgo</a:t>
            </a:r>
            <a:r>
              <a:rPr lang="en-US" dirty="0" smtClean="0"/>
              <a:t> </a:t>
            </a:r>
            <a:r>
              <a:rPr lang="en-US" dirty="0" err="1" smtClean="0"/>
              <a:t>mantuvo</a:t>
            </a:r>
            <a:r>
              <a:rPr lang="en-US" dirty="0" smtClean="0"/>
              <a:t> en </a:t>
            </a:r>
            <a:r>
              <a:rPr lang="en-US" dirty="0" err="1" smtClean="0"/>
              <a:t>Europa</a:t>
            </a:r>
            <a:r>
              <a:rPr lang="en-US" dirty="0" smtClean="0"/>
              <a:t> central. </a:t>
            </a:r>
            <a:r>
              <a:rPr lang="en-US" dirty="0" err="1" smtClean="0"/>
              <a:t>Debilitó</a:t>
            </a:r>
            <a:r>
              <a:rPr lang="en-US" dirty="0" smtClean="0"/>
              <a:t> al </a:t>
            </a:r>
            <a:r>
              <a:rPr lang="en-US" dirty="0" err="1" smtClean="0"/>
              <a:t>imperio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CONSECUENCIAS en Puerto Rico</a:t>
            </a:r>
          </a:p>
          <a:p>
            <a:pPr lvl="1"/>
            <a:r>
              <a:rPr lang="en-US" dirty="0" err="1" smtClean="0"/>
              <a:t>Contrabando</a:t>
            </a:r>
            <a:r>
              <a:rPr lang="en-US" dirty="0" smtClean="0"/>
              <a:t> se </a:t>
            </a:r>
            <a:r>
              <a:rPr lang="en-US" dirty="0" err="1" smtClean="0"/>
              <a:t>convirtió</a:t>
            </a:r>
            <a:r>
              <a:rPr lang="en-US" dirty="0" smtClean="0"/>
              <a:t> en el principal </a:t>
            </a:r>
            <a:r>
              <a:rPr lang="en-US" dirty="0" err="1" smtClean="0"/>
              <a:t>negocio</a:t>
            </a:r>
            <a:endParaRPr lang="en-US" dirty="0" smtClean="0"/>
          </a:p>
          <a:p>
            <a:pPr lvl="1"/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estaban</a:t>
            </a:r>
            <a:r>
              <a:rPr lang="en-US" dirty="0" smtClean="0"/>
              <a:t> </a:t>
            </a:r>
            <a:r>
              <a:rPr lang="en-US" dirty="0" err="1" smtClean="0"/>
              <a:t>involucrados</a:t>
            </a:r>
            <a:r>
              <a:rPr lang="en-US" dirty="0" smtClean="0"/>
              <a:t>: </a:t>
            </a:r>
            <a:r>
              <a:rPr lang="en-US" dirty="0" err="1" smtClean="0"/>
              <a:t>desde</a:t>
            </a:r>
            <a:r>
              <a:rPr lang="en-US" dirty="0" smtClean="0"/>
              <a:t> los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humildeas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los </a:t>
            </a:r>
            <a:r>
              <a:rPr lang="en-US" dirty="0" err="1" smtClean="0"/>
              <a:t>religiosos</a:t>
            </a:r>
            <a:r>
              <a:rPr lang="en-US" dirty="0" smtClean="0"/>
              <a:t> y </a:t>
            </a:r>
            <a:r>
              <a:rPr lang="en-US" dirty="0" err="1" smtClean="0"/>
              <a:t>políticos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guerra</a:t>
            </a:r>
            <a:r>
              <a:rPr lang="en-US" sz="3200" b="1" dirty="0" smtClean="0"/>
              <a:t> de los Treinta </a:t>
            </a:r>
            <a:r>
              <a:rPr lang="en-US" sz="3200" b="1" dirty="0" err="1" smtClean="0"/>
              <a:t>Años</a:t>
            </a:r>
            <a:r>
              <a:rPr lang="en-US" sz="3200" b="1" dirty="0" smtClean="0"/>
              <a:t> (1618-1648)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Guerra de </a:t>
            </a:r>
            <a:r>
              <a:rPr lang="en-US" dirty="0" err="1" smtClean="0"/>
              <a:t>Sucesión</a:t>
            </a:r>
            <a:r>
              <a:rPr lang="en-US" dirty="0" smtClean="0"/>
              <a:t> </a:t>
            </a:r>
            <a:r>
              <a:rPr lang="en-US" dirty="0" err="1" smtClean="0"/>
              <a:t>Española</a:t>
            </a:r>
            <a:r>
              <a:rPr lang="en-US" dirty="0" smtClean="0"/>
              <a:t> (1702-1713)</a:t>
            </a:r>
          </a:p>
          <a:p>
            <a:r>
              <a:rPr lang="en-US" dirty="0" smtClean="0"/>
              <a:t>Paz de Utrecht (1713) </a:t>
            </a:r>
            <a:r>
              <a:rPr lang="en-US" dirty="0" err="1" smtClean="0"/>
              <a:t>Tratado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puso</a:t>
            </a:r>
            <a:r>
              <a:rPr lang="en-US" dirty="0" smtClean="0"/>
              <a:t> a fin la Guerra de </a:t>
            </a:r>
            <a:r>
              <a:rPr lang="en-US" dirty="0" err="1" smtClean="0"/>
              <a:t>Sucesión</a:t>
            </a:r>
            <a:r>
              <a:rPr lang="en-US" dirty="0" smtClean="0"/>
              <a:t> </a:t>
            </a:r>
            <a:r>
              <a:rPr lang="en-US" dirty="0" err="1" smtClean="0"/>
              <a:t>Española</a:t>
            </a:r>
            <a:r>
              <a:rPr lang="en-US" dirty="0" smtClean="0"/>
              <a:t>. </a:t>
            </a:r>
            <a:r>
              <a:rPr lang="en-US" dirty="0" err="1" smtClean="0"/>
              <a:t>Permitió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Felipe de Anjou </a:t>
            </a:r>
            <a:r>
              <a:rPr lang="en-US" dirty="0" err="1" smtClean="0"/>
              <a:t>reinara</a:t>
            </a:r>
            <a:r>
              <a:rPr lang="en-US" dirty="0" smtClean="0"/>
              <a:t> en </a:t>
            </a:r>
            <a:r>
              <a:rPr lang="en-US" dirty="0" err="1" smtClean="0"/>
              <a:t>España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a </a:t>
            </a:r>
            <a:r>
              <a:rPr lang="en-US" dirty="0" err="1" smtClean="0"/>
              <a:t>Francia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El </a:t>
            </a:r>
            <a:r>
              <a:rPr lang="en-US" sz="4000" b="1" dirty="0" err="1" smtClean="0"/>
              <a:t>ascenso</a:t>
            </a:r>
            <a:r>
              <a:rPr lang="en-US" sz="4000" b="1" dirty="0" smtClean="0"/>
              <a:t> de los </a:t>
            </a:r>
            <a:r>
              <a:rPr lang="en-US" sz="4000" b="1" dirty="0" err="1" smtClean="0"/>
              <a:t>Borbones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la </a:t>
            </a:r>
            <a:r>
              <a:rPr lang="en-US" dirty="0" err="1" smtClean="0"/>
              <a:t>población</a:t>
            </a:r>
            <a:r>
              <a:rPr lang="en-US" dirty="0" smtClean="0"/>
              <a:t> de PR era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poca</a:t>
            </a:r>
            <a:r>
              <a:rPr lang="en-US" dirty="0" smtClean="0"/>
              <a:t> a finales del </a:t>
            </a:r>
            <a:r>
              <a:rPr lang="en-US" dirty="0" err="1" smtClean="0"/>
              <a:t>Siglo</a:t>
            </a:r>
            <a:r>
              <a:rPr lang="en-US" dirty="0" smtClean="0"/>
              <a:t> XVII?</a:t>
            </a:r>
          </a:p>
          <a:p>
            <a:pPr lvl="1"/>
            <a:r>
              <a:rPr lang="en-US" dirty="0" err="1" smtClean="0"/>
              <a:t>Emigración</a:t>
            </a:r>
            <a:r>
              <a:rPr lang="en-US" dirty="0" smtClean="0"/>
              <a:t> de los </a:t>
            </a:r>
            <a:r>
              <a:rPr lang="en-US" dirty="0" err="1" smtClean="0"/>
              <a:t>habitantes</a:t>
            </a:r>
            <a:r>
              <a:rPr lang="en-US" dirty="0" smtClean="0"/>
              <a:t> a Tierra </a:t>
            </a:r>
            <a:r>
              <a:rPr lang="en-US" dirty="0" err="1" smtClean="0"/>
              <a:t>Firme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epidemias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población</a:t>
            </a:r>
            <a:r>
              <a:rPr lang="en-US" dirty="0" smtClean="0"/>
              <a:t> era </a:t>
            </a:r>
            <a:r>
              <a:rPr lang="en-US" dirty="0" err="1" smtClean="0"/>
              <a:t>poca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epidemias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traían</a:t>
            </a:r>
            <a:r>
              <a:rPr lang="en-US" dirty="0" smtClean="0"/>
              <a:t> los </a:t>
            </a:r>
            <a:r>
              <a:rPr lang="en-US" dirty="0" err="1" smtClean="0"/>
              <a:t>españoles</a:t>
            </a:r>
            <a:r>
              <a:rPr lang="en-US" dirty="0" smtClean="0"/>
              <a:t> y </a:t>
            </a:r>
            <a:r>
              <a:rPr lang="en-US" dirty="0" err="1" smtClean="0"/>
              <a:t>europeos</a:t>
            </a:r>
            <a:endParaRPr lang="en-US" dirty="0" smtClean="0"/>
          </a:p>
          <a:p>
            <a:pPr lvl="1"/>
            <a:r>
              <a:rPr lang="en-US" dirty="0" err="1" smtClean="0"/>
              <a:t>Cólera</a:t>
            </a:r>
            <a:r>
              <a:rPr lang="en-US" dirty="0" smtClean="0"/>
              <a:t>, </a:t>
            </a:r>
            <a:r>
              <a:rPr lang="en-US" dirty="0" err="1" smtClean="0"/>
              <a:t>viruela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aumentó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tráfico</a:t>
            </a:r>
            <a:r>
              <a:rPr lang="en-US" dirty="0" smtClean="0"/>
              <a:t> de </a:t>
            </a:r>
            <a:r>
              <a:rPr lang="en-US" dirty="0" err="1" smtClean="0"/>
              <a:t>esclavos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llegada</a:t>
            </a:r>
            <a:r>
              <a:rPr lang="en-US" dirty="0" smtClean="0"/>
              <a:t> de </a:t>
            </a:r>
            <a:r>
              <a:rPr lang="en-US" dirty="0" err="1" smtClean="0"/>
              <a:t>europeos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población</a:t>
            </a:r>
            <a:r>
              <a:rPr lang="en-US" dirty="0" smtClean="0"/>
              <a:t> se </a:t>
            </a:r>
            <a:r>
              <a:rPr lang="en-US" dirty="0" err="1" smtClean="0"/>
              <a:t>acostumbró</a:t>
            </a:r>
            <a:r>
              <a:rPr lang="en-US" dirty="0" smtClean="0"/>
              <a:t> a los </a:t>
            </a:r>
            <a:r>
              <a:rPr lang="en-US" dirty="0" err="1" smtClean="0"/>
              <a:t>productos</a:t>
            </a:r>
            <a:r>
              <a:rPr lang="en-US" dirty="0" smtClean="0"/>
              <a:t> y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producían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niveló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hombres y </a:t>
            </a:r>
            <a:r>
              <a:rPr lang="en-US" dirty="0" err="1" smtClean="0"/>
              <a:t>mujeres</a:t>
            </a:r>
            <a:r>
              <a:rPr lang="en-US" dirty="0" smtClean="0"/>
              <a:t> en la </a:t>
            </a:r>
            <a:r>
              <a:rPr lang="en-US" dirty="0" err="1" smtClean="0"/>
              <a:t>isla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Comienza</a:t>
            </a:r>
            <a:r>
              <a:rPr lang="en-US" sz="3600" b="1" dirty="0" smtClean="0"/>
              <a:t> a </a:t>
            </a:r>
            <a:r>
              <a:rPr lang="en-US" sz="3600" b="1" dirty="0" err="1" smtClean="0"/>
              <a:t>aumentar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población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 La inmensa mayoría de los 78 pueblos de Puerto Rico tienen hoy el mismo nombre con el que se bautizó desde su origen y fundación, PERO hay otros que por diversas razones a través de la historia cambiaron su nombre: 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err="1" smtClean="0"/>
              <a:t>Comerío</a:t>
            </a:r>
            <a:r>
              <a:rPr lang="es-ES" dirty="0" smtClean="0"/>
              <a:t> fue SABANA DEL PALMAR.</a:t>
            </a:r>
          </a:p>
          <a:p>
            <a:r>
              <a:rPr lang="es-ES" dirty="0" smtClean="0"/>
              <a:t>San Lorenzo fue SAN MIGUEL DEL HATO GRANDE. </a:t>
            </a:r>
          </a:p>
          <a:p>
            <a:r>
              <a:rPr lang="es-ES" dirty="0" smtClean="0"/>
              <a:t>Carolina fue TRUJILLO BAJO.</a:t>
            </a:r>
          </a:p>
          <a:p>
            <a:r>
              <a:rPr lang="es-ES" dirty="0" err="1" smtClean="0"/>
              <a:t>Orocovis</a:t>
            </a:r>
            <a:r>
              <a:rPr lang="es-ES" dirty="0" smtClean="0"/>
              <a:t> fue BARROS.</a:t>
            </a:r>
          </a:p>
          <a:p>
            <a:r>
              <a:rPr lang="es-ES" dirty="0" smtClean="0"/>
              <a:t>San Juan fue PUERTO RICO.</a:t>
            </a:r>
          </a:p>
          <a:p>
            <a:r>
              <a:rPr lang="es-ES" dirty="0" smtClean="0"/>
              <a:t>San </a:t>
            </a:r>
            <a:r>
              <a:rPr lang="es-ES" dirty="0" err="1" smtClean="0"/>
              <a:t>Sebastian</a:t>
            </a:r>
            <a:r>
              <a:rPr lang="es-ES" dirty="0" smtClean="0"/>
              <a:t> fue EL PEPINO (y aun le llaman </a:t>
            </a:r>
            <a:r>
              <a:rPr lang="es-ES" dirty="0" err="1" smtClean="0"/>
              <a:t>asi</a:t>
            </a:r>
            <a:r>
              <a:rPr lang="es-ES" dirty="0" smtClean="0"/>
              <a:t>).</a:t>
            </a:r>
          </a:p>
          <a:p>
            <a:r>
              <a:rPr lang="es-ES" dirty="0" smtClean="0"/>
              <a:t>Vega Baja fue EL NARANJAL.</a:t>
            </a:r>
          </a:p>
          <a:p>
            <a:r>
              <a:rPr lang="es-ES" dirty="0" smtClean="0"/>
              <a:t>San Germán fue NUEVA SALAMANCA.</a:t>
            </a:r>
          </a:p>
          <a:p>
            <a:r>
              <a:rPr lang="es-ES" dirty="0" smtClean="0"/>
              <a:t>Naranjito fue SAN EDUARDO DE BARRIONUEVO.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Pueblos que se fundaron con un nombre 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y </a:t>
            </a:r>
            <a:r>
              <a:rPr lang="es-ES" sz="3200" b="1" dirty="0" smtClean="0"/>
              <a:t>hoy tienen otro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95600" y="2286000"/>
          <a:ext cx="304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Año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Habitantes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44, 883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87, 994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155, 426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220, 892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323, 838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447, 914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583, 308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Crecimiento</a:t>
            </a:r>
            <a:r>
              <a:rPr lang="en-US" dirty="0" smtClean="0"/>
              <a:t> de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(1765-1860)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4925">
            <a:solidFill>
              <a:srgbClr val="B1DE2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90600" y="609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La expansión del imperio español</a:t>
            </a:r>
            <a:endParaRPr lang="es-PR" sz="3600" b="1" dirty="0">
              <a:solidFill>
                <a:srgbClr val="FF6600"/>
              </a:solidFill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1509, </a:t>
            </a:r>
            <a:r>
              <a:rPr lang="en-US" dirty="0" err="1" smtClean="0"/>
              <a:t>comienza</a:t>
            </a:r>
            <a:r>
              <a:rPr lang="en-US" dirty="0" smtClean="0"/>
              <a:t> la </a:t>
            </a:r>
            <a:r>
              <a:rPr lang="en-US" dirty="0" err="1" smtClean="0"/>
              <a:t>colonización</a:t>
            </a:r>
            <a:r>
              <a:rPr lang="en-US" dirty="0" smtClean="0"/>
              <a:t> de Jamaica.</a:t>
            </a:r>
          </a:p>
          <a:p>
            <a:r>
              <a:rPr lang="en-US" dirty="0" smtClean="0"/>
              <a:t>1511, </a:t>
            </a:r>
            <a:r>
              <a:rPr lang="en-US" dirty="0" err="1" smtClean="0"/>
              <a:t>comienza</a:t>
            </a:r>
            <a:r>
              <a:rPr lang="en-US" dirty="0" smtClean="0"/>
              <a:t> la </a:t>
            </a:r>
            <a:r>
              <a:rPr lang="en-US" dirty="0" err="1" smtClean="0"/>
              <a:t>colonización</a:t>
            </a:r>
            <a:r>
              <a:rPr lang="en-US" dirty="0" smtClean="0"/>
              <a:t> de Cuba.</a:t>
            </a:r>
          </a:p>
          <a:p>
            <a:r>
              <a:rPr lang="en-US" dirty="0" smtClean="0"/>
              <a:t>1519, </a:t>
            </a:r>
            <a:r>
              <a:rPr lang="en-US" dirty="0" err="1" smtClean="0"/>
              <a:t>Hernán</a:t>
            </a:r>
            <a:r>
              <a:rPr lang="en-US" dirty="0" smtClean="0"/>
              <a:t> Cortés </a:t>
            </a:r>
            <a:r>
              <a:rPr lang="en-US" dirty="0" err="1" smtClean="0"/>
              <a:t>derrota</a:t>
            </a:r>
            <a:r>
              <a:rPr lang="en-US" dirty="0" smtClean="0"/>
              <a:t> el </a:t>
            </a:r>
            <a:r>
              <a:rPr lang="en-US" dirty="0" err="1" smtClean="0"/>
              <a:t>imperio</a:t>
            </a:r>
            <a:r>
              <a:rPr lang="en-US" dirty="0" smtClean="0"/>
              <a:t> </a:t>
            </a:r>
            <a:r>
              <a:rPr lang="en-US" dirty="0" err="1" smtClean="0"/>
              <a:t>azteca</a:t>
            </a:r>
            <a:r>
              <a:rPr lang="en-US" dirty="0" smtClean="0"/>
              <a:t> en México.</a:t>
            </a:r>
          </a:p>
          <a:p>
            <a:r>
              <a:rPr lang="en-US" dirty="0" smtClean="0"/>
              <a:t>1532, Francisco Pizarro </a:t>
            </a:r>
            <a:r>
              <a:rPr lang="en-US" dirty="0" err="1" smtClean="0"/>
              <a:t>vence</a:t>
            </a:r>
            <a:r>
              <a:rPr lang="en-US" dirty="0" smtClean="0"/>
              <a:t> el </a:t>
            </a:r>
            <a:r>
              <a:rPr lang="en-US" dirty="0" err="1" smtClean="0"/>
              <a:t>imperio</a:t>
            </a:r>
            <a:r>
              <a:rPr lang="en-US" dirty="0" smtClean="0"/>
              <a:t> </a:t>
            </a:r>
            <a:r>
              <a:rPr lang="en-US" dirty="0" err="1" smtClean="0"/>
              <a:t>inca</a:t>
            </a:r>
            <a:r>
              <a:rPr lang="en-US" dirty="0" smtClean="0"/>
              <a:t> en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</a:p>
          <a:p>
            <a:r>
              <a:rPr lang="en-US" dirty="0" smtClean="0"/>
              <a:t>1556, Carlos I le cede el </a:t>
            </a:r>
            <a:r>
              <a:rPr lang="en-US" dirty="0" err="1" smtClean="0"/>
              <a:t>trono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Felipe II. 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324600" y="609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s-ES" sz="3200" dirty="0" smtClean="0">
                <a:cs typeface="Arial" pitchFamily="34" charset="0"/>
              </a:rPr>
              <a:t>Capítulo </a:t>
            </a:r>
            <a:r>
              <a:rPr lang="es-ES" sz="3200" dirty="0" smtClean="0">
                <a:cs typeface="Arial" pitchFamily="34" charset="0"/>
              </a:rPr>
              <a:t>9</a:t>
            </a:r>
            <a:endParaRPr lang="en-US" sz="32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4925">
            <a:solidFill>
              <a:srgbClr val="B1DE2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90600" y="609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El comercio </a:t>
            </a:r>
            <a:r>
              <a:rPr lang="es-PR" sz="3600" b="1" dirty="0" err="1" smtClean="0">
                <a:solidFill>
                  <a:srgbClr val="FF6600"/>
                </a:solidFill>
                <a:cs typeface="Arial" pitchFamily="34" charset="0"/>
              </a:rPr>
              <a:t>marítico</a:t>
            </a: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 internacional</a:t>
            </a:r>
            <a:endParaRPr lang="es-PR" sz="3600" b="1" dirty="0">
              <a:solidFill>
                <a:srgbClr val="FF6600"/>
              </a:solidFill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1533, </a:t>
            </a:r>
            <a:r>
              <a:rPr lang="en-US" dirty="0" err="1" smtClean="0"/>
              <a:t>c</a:t>
            </a:r>
            <a:r>
              <a:rPr lang="en-US" dirty="0" err="1" smtClean="0"/>
              <a:t>omienza</a:t>
            </a:r>
            <a:r>
              <a:rPr lang="en-US" dirty="0" smtClean="0"/>
              <a:t> la </a:t>
            </a:r>
            <a:r>
              <a:rPr lang="en-US" dirty="0" err="1" smtClean="0"/>
              <a:t>construcción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defensas</a:t>
            </a:r>
            <a:r>
              <a:rPr lang="en-US" dirty="0" smtClean="0"/>
              <a:t> de San Juan.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organiza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flotas</a:t>
            </a:r>
            <a:r>
              <a:rPr lang="en-US" dirty="0" smtClean="0"/>
              <a:t> de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barcos</a:t>
            </a:r>
            <a:r>
              <a:rPr lang="en-US" dirty="0" smtClean="0"/>
              <a:t> </a:t>
            </a:r>
            <a:r>
              <a:rPr lang="en-US" dirty="0" err="1" smtClean="0"/>
              <a:t>protegidos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galeones</a:t>
            </a:r>
            <a:r>
              <a:rPr lang="en-US" dirty="0" smtClean="0"/>
              <a:t> o </a:t>
            </a:r>
            <a:r>
              <a:rPr lang="en-US" dirty="0" err="1" smtClean="0"/>
              <a:t>buques</a:t>
            </a:r>
            <a:r>
              <a:rPr lang="en-US" dirty="0" smtClean="0"/>
              <a:t> de </a:t>
            </a:r>
            <a:r>
              <a:rPr lang="en-US" dirty="0" err="1" smtClean="0"/>
              <a:t>guerra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establecen</a:t>
            </a:r>
            <a:r>
              <a:rPr lang="en-US" dirty="0" smtClean="0"/>
              <a:t> </a:t>
            </a:r>
            <a:r>
              <a:rPr lang="en-US" dirty="0" err="1" smtClean="0"/>
              <a:t>rutas</a:t>
            </a:r>
            <a:r>
              <a:rPr lang="en-US" dirty="0" smtClean="0"/>
              <a:t> de </a:t>
            </a:r>
            <a:r>
              <a:rPr lang="en-US" dirty="0" err="1" smtClean="0"/>
              <a:t>comercio</a:t>
            </a:r>
            <a:r>
              <a:rPr lang="en-US" dirty="0" smtClean="0"/>
              <a:t> de </a:t>
            </a:r>
            <a:r>
              <a:rPr lang="en-US" dirty="0" err="1" smtClean="0"/>
              <a:t>Sevilla</a:t>
            </a:r>
            <a:r>
              <a:rPr lang="en-US" dirty="0" smtClean="0"/>
              <a:t>, </a:t>
            </a:r>
            <a:r>
              <a:rPr lang="en-US" dirty="0" err="1" smtClean="0"/>
              <a:t>España</a:t>
            </a:r>
            <a:r>
              <a:rPr lang="en-US" dirty="0" smtClean="0"/>
              <a:t> a Veracruz, México; con </a:t>
            </a:r>
            <a:r>
              <a:rPr lang="en-US" dirty="0" err="1" smtClean="0"/>
              <a:t>paradas</a:t>
            </a:r>
            <a:r>
              <a:rPr lang="en-US" dirty="0" smtClean="0"/>
              <a:t> en Dominica y La Habana, </a:t>
            </a:r>
            <a:r>
              <a:rPr lang="en-US" dirty="0" err="1" smtClean="0"/>
              <a:t>dejando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alto a San Juan.</a:t>
            </a:r>
          </a:p>
          <a:p>
            <a:r>
              <a:rPr lang="en-US" dirty="0" smtClean="0"/>
              <a:t>A finales de </a:t>
            </a:r>
            <a:r>
              <a:rPr lang="en-US" dirty="0" err="1" smtClean="0"/>
              <a:t>siglo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dirty="0" err="1" smtClean="0"/>
              <a:t>omienza</a:t>
            </a:r>
            <a:r>
              <a:rPr lang="en-US" dirty="0" smtClean="0"/>
              <a:t> el </a:t>
            </a:r>
            <a:r>
              <a:rPr lang="en-US" dirty="0" err="1" smtClean="0"/>
              <a:t>contrabando</a:t>
            </a:r>
            <a:r>
              <a:rPr lang="en-US" dirty="0" smtClean="0"/>
              <a:t> en Puerto Rico.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324600" y="609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s-ES" sz="3200" dirty="0" smtClean="0">
                <a:cs typeface="Arial" pitchFamily="34" charset="0"/>
              </a:rPr>
              <a:t>Capítulo </a:t>
            </a:r>
            <a:r>
              <a:rPr lang="es-ES" sz="3200" dirty="0" smtClean="0">
                <a:cs typeface="Arial" pitchFamily="34" charset="0"/>
              </a:rPr>
              <a:t>9</a:t>
            </a:r>
            <a:endParaRPr lang="en-US" sz="32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4925">
            <a:solidFill>
              <a:srgbClr val="B1DE2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90600" y="609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Comienza la militarización de la Isla</a:t>
            </a:r>
            <a:endParaRPr lang="es-PR" sz="3600" b="1" dirty="0">
              <a:solidFill>
                <a:srgbClr val="FF6600"/>
              </a:solidFill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Inglaterra</a:t>
            </a:r>
            <a:r>
              <a:rPr lang="en-US" dirty="0" smtClean="0"/>
              <a:t>, </a:t>
            </a:r>
            <a:r>
              <a:rPr lang="en-US" dirty="0" err="1" smtClean="0"/>
              <a:t>Francia</a:t>
            </a:r>
            <a:r>
              <a:rPr lang="en-US" dirty="0" smtClean="0"/>
              <a:t> y </a:t>
            </a:r>
            <a:r>
              <a:rPr lang="en-US" dirty="0" err="1" smtClean="0"/>
              <a:t>Holanda</a:t>
            </a:r>
            <a:r>
              <a:rPr lang="en-US" dirty="0" smtClean="0"/>
              <a:t> </a:t>
            </a:r>
            <a:r>
              <a:rPr lang="en-US" dirty="0" err="1" smtClean="0"/>
              <a:t>comienzan</a:t>
            </a:r>
            <a:r>
              <a:rPr lang="en-US" dirty="0" smtClean="0"/>
              <a:t> a </a:t>
            </a:r>
            <a:r>
              <a:rPr lang="en-US" dirty="0" err="1" smtClean="0"/>
              <a:t>colonizar</a:t>
            </a:r>
            <a:r>
              <a:rPr lang="en-US" dirty="0" smtClean="0"/>
              <a:t> en </a:t>
            </a:r>
            <a:r>
              <a:rPr lang="en-US" dirty="0" err="1" smtClean="0"/>
              <a:t>América</a:t>
            </a:r>
            <a:endParaRPr lang="en-US" dirty="0" smtClean="0"/>
          </a:p>
          <a:p>
            <a:r>
              <a:rPr lang="en-US" dirty="0" smtClean="0"/>
              <a:t>1564, el </a:t>
            </a:r>
            <a:r>
              <a:rPr lang="en-US" dirty="0" err="1" smtClean="0"/>
              <a:t>rey</a:t>
            </a:r>
            <a:r>
              <a:rPr lang="en-US" dirty="0" smtClean="0"/>
              <a:t> Felipe II pone la </a:t>
            </a:r>
            <a:r>
              <a:rPr lang="en-US" dirty="0" err="1" smtClean="0"/>
              <a:t>administración</a:t>
            </a:r>
            <a:r>
              <a:rPr lang="en-US" dirty="0" smtClean="0"/>
              <a:t> de la Isla en </a:t>
            </a:r>
            <a:r>
              <a:rPr lang="en-US" dirty="0" err="1" smtClean="0"/>
              <a:t>manos</a:t>
            </a:r>
            <a:r>
              <a:rPr lang="en-US" dirty="0" smtClean="0"/>
              <a:t> de </a:t>
            </a:r>
            <a:r>
              <a:rPr lang="en-US" dirty="0" err="1" smtClean="0"/>
              <a:t>gobernadores</a:t>
            </a:r>
            <a:r>
              <a:rPr lang="en-US" dirty="0" smtClean="0"/>
              <a:t> </a:t>
            </a:r>
            <a:r>
              <a:rPr lang="en-US" dirty="0" err="1" smtClean="0"/>
              <a:t>militares</a:t>
            </a:r>
            <a:r>
              <a:rPr lang="en-US" dirty="0" smtClean="0"/>
              <a:t>, </a:t>
            </a:r>
            <a:r>
              <a:rPr lang="en-US" dirty="0" err="1" smtClean="0"/>
              <a:t>debido</a:t>
            </a:r>
            <a:r>
              <a:rPr lang="en-US" dirty="0" smtClean="0"/>
              <a:t> </a:t>
            </a:r>
            <a:r>
              <a:rPr lang="en-US" dirty="0" smtClean="0"/>
              <a:t>a la </a:t>
            </a:r>
            <a:r>
              <a:rPr lang="en-US" dirty="0" err="1" smtClean="0"/>
              <a:t>presencia</a:t>
            </a:r>
            <a:r>
              <a:rPr lang="en-US" dirty="0" smtClean="0"/>
              <a:t> de </a:t>
            </a:r>
            <a:r>
              <a:rPr lang="en-US" dirty="0" err="1" smtClean="0"/>
              <a:t>corsarios</a:t>
            </a:r>
            <a:r>
              <a:rPr lang="en-US" dirty="0" smtClean="0"/>
              <a:t> </a:t>
            </a:r>
            <a:r>
              <a:rPr lang="en-US" dirty="0" err="1" smtClean="0"/>
              <a:t>ingleses</a:t>
            </a:r>
            <a:r>
              <a:rPr lang="en-US" dirty="0" smtClean="0"/>
              <a:t> en el </a:t>
            </a:r>
            <a:r>
              <a:rPr lang="en-US" dirty="0" err="1" smtClean="0"/>
              <a:t>Caribe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Junta de Guerra: </a:t>
            </a:r>
            <a:r>
              <a:rPr lang="en-US" dirty="0" err="1" smtClean="0"/>
              <a:t>Organismo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encargó</a:t>
            </a:r>
            <a:r>
              <a:rPr lang="en-US" dirty="0" smtClean="0"/>
              <a:t> de </a:t>
            </a:r>
            <a:r>
              <a:rPr lang="en-US" dirty="0" err="1" smtClean="0"/>
              <a:t>planificar</a:t>
            </a:r>
            <a:r>
              <a:rPr lang="en-US" dirty="0" smtClean="0"/>
              <a:t> y </a:t>
            </a:r>
            <a:r>
              <a:rPr lang="en-US" dirty="0" err="1" smtClean="0"/>
              <a:t>dirigir</a:t>
            </a:r>
            <a:r>
              <a:rPr lang="en-US" dirty="0" smtClean="0"/>
              <a:t> la </a:t>
            </a:r>
            <a:r>
              <a:rPr lang="en-US" dirty="0" err="1" smtClean="0"/>
              <a:t>construcción</a:t>
            </a:r>
            <a:r>
              <a:rPr lang="en-US" dirty="0" smtClean="0"/>
              <a:t> de </a:t>
            </a:r>
            <a:r>
              <a:rPr lang="en-US" dirty="0" err="1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defensas</a:t>
            </a:r>
            <a:r>
              <a:rPr lang="en-US" dirty="0" smtClean="0"/>
              <a:t> en la Isla y el </a:t>
            </a:r>
            <a:r>
              <a:rPr lang="en-US" dirty="0" err="1" smtClean="0"/>
              <a:t>Caribe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324600" y="609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s-ES" sz="3200" dirty="0" smtClean="0">
                <a:cs typeface="Arial" pitchFamily="34" charset="0"/>
              </a:rPr>
              <a:t>Capítulo </a:t>
            </a:r>
            <a:r>
              <a:rPr lang="es-ES" sz="3200" dirty="0" smtClean="0">
                <a:cs typeface="Arial" pitchFamily="34" charset="0"/>
              </a:rPr>
              <a:t>9</a:t>
            </a:r>
            <a:endParaRPr lang="en-US" sz="32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4925">
            <a:solidFill>
              <a:srgbClr val="B1DE2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90600" y="6096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PR" sz="3600" b="1" dirty="0" smtClean="0">
                <a:solidFill>
                  <a:srgbClr val="FF6600"/>
                </a:solidFill>
                <a:cs typeface="Arial" pitchFamily="34" charset="0"/>
              </a:rPr>
              <a:t>Las primeras fortificaciones</a:t>
            </a:r>
            <a:endParaRPr lang="es-PR" sz="3600" b="1" dirty="0">
              <a:solidFill>
                <a:srgbClr val="FF6600"/>
              </a:solidFill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1537, </a:t>
            </a:r>
            <a:r>
              <a:rPr lang="en-US" dirty="0" smtClean="0"/>
              <a:t>se </a:t>
            </a:r>
            <a:r>
              <a:rPr lang="en-US" dirty="0" err="1" smtClean="0"/>
              <a:t>construye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 smtClean="0"/>
              <a:t>Fortaleza</a:t>
            </a:r>
          </a:p>
          <a:p>
            <a:r>
              <a:rPr lang="en-US" dirty="0" smtClean="0"/>
              <a:t>1539, se </a:t>
            </a:r>
            <a:r>
              <a:rPr lang="en-US" dirty="0" err="1" smtClean="0"/>
              <a:t>construye</a:t>
            </a:r>
            <a:r>
              <a:rPr lang="en-US" dirty="0" smtClean="0"/>
              <a:t> </a:t>
            </a:r>
            <a:r>
              <a:rPr lang="en-US" dirty="0" err="1" smtClean="0"/>
              <a:t>torre</a:t>
            </a:r>
            <a:r>
              <a:rPr lang="en-US" dirty="0" smtClean="0"/>
              <a:t> de </a:t>
            </a:r>
            <a:r>
              <a:rPr lang="en-US" dirty="0" err="1" smtClean="0"/>
              <a:t>piedra</a:t>
            </a:r>
            <a:r>
              <a:rPr lang="en-US" dirty="0" smtClean="0"/>
              <a:t> en el Morro.</a:t>
            </a:r>
            <a:endParaRPr lang="en-US" dirty="0" smtClean="0"/>
          </a:p>
          <a:p>
            <a:r>
              <a:rPr lang="en-US" dirty="0" smtClean="0"/>
              <a:t>1589</a:t>
            </a:r>
            <a:r>
              <a:rPr lang="en-US" dirty="0" smtClean="0"/>
              <a:t>, </a:t>
            </a:r>
            <a:r>
              <a:rPr lang="en-US" dirty="0" err="1" smtClean="0"/>
              <a:t>llegaron</a:t>
            </a:r>
            <a:r>
              <a:rPr lang="en-US" dirty="0" smtClean="0"/>
              <a:t> a San Juan el </a:t>
            </a:r>
            <a:r>
              <a:rPr lang="en-US" dirty="0" err="1" smtClean="0"/>
              <a:t>maestre</a:t>
            </a:r>
            <a:r>
              <a:rPr lang="en-US" dirty="0" smtClean="0"/>
              <a:t> de campo Juan de </a:t>
            </a:r>
            <a:r>
              <a:rPr lang="en-US" dirty="0" err="1" smtClean="0"/>
              <a:t>Tejada</a:t>
            </a:r>
            <a:r>
              <a:rPr lang="en-US" dirty="0" smtClean="0"/>
              <a:t> y el </a:t>
            </a:r>
            <a:r>
              <a:rPr lang="en-US" dirty="0" err="1" smtClean="0"/>
              <a:t>ingeniero</a:t>
            </a:r>
            <a:r>
              <a:rPr lang="en-US" dirty="0" smtClean="0"/>
              <a:t> Bautista </a:t>
            </a:r>
            <a:r>
              <a:rPr lang="en-US" dirty="0" err="1" smtClean="0"/>
              <a:t>Antonelli</a:t>
            </a:r>
            <a:r>
              <a:rPr lang="en-US" dirty="0" smtClean="0"/>
              <a:t>, </a:t>
            </a:r>
            <a:r>
              <a:rPr lang="en-US" dirty="0" err="1" smtClean="0"/>
              <a:t>quienes</a:t>
            </a:r>
            <a:r>
              <a:rPr lang="en-US" dirty="0" smtClean="0"/>
              <a:t> </a:t>
            </a:r>
            <a:r>
              <a:rPr lang="en-US" dirty="0" err="1" smtClean="0"/>
              <a:t>diseñaron</a:t>
            </a:r>
            <a:r>
              <a:rPr lang="en-US" dirty="0" smtClean="0"/>
              <a:t> el </a:t>
            </a:r>
            <a:r>
              <a:rPr lang="en-US" dirty="0" err="1" smtClean="0"/>
              <a:t>fuerte</a:t>
            </a:r>
            <a:r>
              <a:rPr lang="en-US" dirty="0" smtClean="0"/>
              <a:t> San Felipe del Morro.</a:t>
            </a:r>
            <a:endParaRPr lang="en-US" dirty="0" smtClean="0"/>
          </a:p>
          <a:p>
            <a:r>
              <a:rPr lang="en-US" dirty="0" smtClean="0"/>
              <a:t>1599, </a:t>
            </a:r>
            <a:r>
              <a:rPr lang="en-US" dirty="0" err="1" smtClean="0"/>
              <a:t>comienza</a:t>
            </a:r>
            <a:r>
              <a:rPr lang="en-US" dirty="0" smtClean="0"/>
              <a:t> la </a:t>
            </a:r>
            <a:r>
              <a:rPr lang="en-US" dirty="0" err="1" smtClean="0"/>
              <a:t>construcción</a:t>
            </a:r>
            <a:r>
              <a:rPr lang="en-US" dirty="0" smtClean="0"/>
              <a:t> de el Morro.</a:t>
            </a:r>
          </a:p>
          <a:p>
            <a:r>
              <a:rPr lang="en-US" dirty="0" smtClean="0"/>
              <a:t>1601-1609, se </a:t>
            </a:r>
            <a:r>
              <a:rPr lang="en-US" dirty="0" err="1" smtClean="0"/>
              <a:t>construyen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murallas</a:t>
            </a:r>
            <a:r>
              <a:rPr lang="en-US" dirty="0" smtClean="0"/>
              <a:t> de San Juan.</a:t>
            </a:r>
          </a:p>
          <a:p>
            <a:r>
              <a:rPr lang="en-US" dirty="0" smtClean="0"/>
              <a:t>1630 a 1780 se </a:t>
            </a:r>
            <a:r>
              <a:rPr lang="en-US" dirty="0" err="1" smtClean="0"/>
              <a:t>construyen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murallas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rodean</a:t>
            </a:r>
            <a:r>
              <a:rPr lang="en-US" dirty="0" smtClean="0"/>
              <a:t> el Viejo San Juan y el </a:t>
            </a:r>
            <a:r>
              <a:rPr lang="en-US" dirty="0" err="1" smtClean="0"/>
              <a:t>fuerte</a:t>
            </a:r>
            <a:r>
              <a:rPr lang="en-US" dirty="0" smtClean="0"/>
              <a:t> San Cristobal (1634)</a:t>
            </a:r>
          </a:p>
          <a:p>
            <a:r>
              <a:rPr lang="en-US" dirty="0" smtClean="0"/>
              <a:t>En la capital se </a:t>
            </a:r>
            <a:r>
              <a:rPr lang="en-US" dirty="0" err="1" smtClean="0"/>
              <a:t>concentraban</a:t>
            </a:r>
            <a:r>
              <a:rPr lang="en-US" dirty="0" smtClean="0"/>
              <a:t> los </a:t>
            </a:r>
            <a:r>
              <a:rPr lang="en-US" dirty="0" err="1" smtClean="0"/>
              <a:t>empleados</a:t>
            </a:r>
            <a:r>
              <a:rPr lang="en-US" dirty="0" smtClean="0"/>
              <a:t> del </a:t>
            </a:r>
            <a:r>
              <a:rPr lang="en-US" dirty="0" err="1" smtClean="0"/>
              <a:t>Gobierno</a:t>
            </a:r>
            <a:r>
              <a:rPr lang="en-US" dirty="0" smtClean="0"/>
              <a:t>, los </a:t>
            </a:r>
            <a:r>
              <a:rPr lang="en-US" dirty="0" err="1" smtClean="0"/>
              <a:t>artesanos</a:t>
            </a:r>
            <a:r>
              <a:rPr lang="en-US" dirty="0" smtClean="0"/>
              <a:t> y los </a:t>
            </a:r>
            <a:r>
              <a:rPr lang="en-US" dirty="0" err="1" smtClean="0"/>
              <a:t>comerciantes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1843, se </a:t>
            </a:r>
            <a:r>
              <a:rPr lang="en-US" dirty="0" err="1" smtClean="0"/>
              <a:t>construye</a:t>
            </a:r>
            <a:r>
              <a:rPr lang="en-US" dirty="0" smtClean="0"/>
              <a:t> el faro.</a:t>
            </a:r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324600" y="609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s-ES" sz="3200" dirty="0" smtClean="0">
                <a:cs typeface="Arial" pitchFamily="34" charset="0"/>
              </a:rPr>
              <a:t>Capítulo </a:t>
            </a:r>
            <a:r>
              <a:rPr lang="es-ES" sz="3200" dirty="0" smtClean="0">
                <a:cs typeface="Arial" pitchFamily="34" charset="0"/>
              </a:rPr>
              <a:t>9</a:t>
            </a:r>
            <a:endParaRPr lang="en-US" sz="32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El </a:t>
            </a:r>
            <a:r>
              <a:rPr lang="en-US" sz="3700" dirty="0" err="1" smtClean="0"/>
              <a:t>Dragón</a:t>
            </a:r>
            <a:r>
              <a:rPr lang="en-US" sz="3700" dirty="0" smtClean="0"/>
              <a:t> de los Mares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dirty="0" smtClean="0"/>
              <a:t>Sir Francis Drake</a:t>
            </a:r>
          </a:p>
          <a:p>
            <a:r>
              <a:rPr lang="en-US" dirty="0" err="1" smtClean="0"/>
              <a:t>Navegante</a:t>
            </a:r>
            <a:r>
              <a:rPr lang="en-US" dirty="0" smtClean="0"/>
              <a:t>, </a:t>
            </a:r>
            <a:r>
              <a:rPr lang="en-US" dirty="0" err="1" smtClean="0"/>
              <a:t>corsario</a:t>
            </a:r>
            <a:r>
              <a:rPr lang="en-US" dirty="0" smtClean="0"/>
              <a:t>, </a:t>
            </a:r>
            <a:r>
              <a:rPr lang="en-US" smtClean="0"/>
              <a:t>traficante</a:t>
            </a:r>
            <a:r>
              <a:rPr lang="en-US" dirty="0" smtClean="0"/>
              <a:t> de </a:t>
            </a:r>
            <a:r>
              <a:rPr lang="en-US" dirty="0" err="1" smtClean="0"/>
              <a:t>esclavos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Atacó</a:t>
            </a:r>
            <a:r>
              <a:rPr lang="en-US" dirty="0" smtClean="0"/>
              <a:t> a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puertos</a:t>
            </a:r>
            <a:r>
              <a:rPr lang="en-US" dirty="0" smtClean="0"/>
              <a:t> </a:t>
            </a:r>
            <a:r>
              <a:rPr lang="en-US" dirty="0" err="1" smtClean="0"/>
              <a:t>españoles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Murió</a:t>
            </a:r>
            <a:r>
              <a:rPr lang="en-US" dirty="0" smtClean="0"/>
              <a:t> en 1596 en Panamá</a:t>
            </a:r>
            <a:endParaRPr lang="en-US" dirty="0"/>
          </a:p>
        </p:txBody>
      </p:sp>
      <p:pic>
        <p:nvPicPr>
          <p:cNvPr id="1026" name="Picture 2" descr="http://upload.wikimedia.org/wikipedia/commons/2/20/1590_or_later_Marcus_Gheeraerts,_Sir_Francis_Drake_Buckland_Abbey,_Dev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524000"/>
            <a:ext cx="3127938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Vertical Scroll 4">
            <a:hlinkClick r:id="rId3" action="ppaction://hlinksldjump"/>
          </p:cNvPr>
          <p:cNvSpPr/>
          <p:nvPr/>
        </p:nvSpPr>
        <p:spPr>
          <a:xfrm>
            <a:off x="304800" y="6096000"/>
            <a:ext cx="1524000" cy="60960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Mapa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San 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John Hawkins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Constructor de </a:t>
            </a:r>
            <a:r>
              <a:rPr lang="en-US" dirty="0" err="1" smtClean="0"/>
              <a:t>barcos</a:t>
            </a:r>
            <a:r>
              <a:rPr lang="en-US" dirty="0" smtClean="0"/>
              <a:t>, </a:t>
            </a:r>
            <a:r>
              <a:rPr lang="en-US" dirty="0" err="1" smtClean="0"/>
              <a:t>administrador</a:t>
            </a:r>
            <a:r>
              <a:rPr lang="en-US" dirty="0" smtClean="0"/>
              <a:t> </a:t>
            </a:r>
            <a:r>
              <a:rPr lang="en-US" smtClean="0"/>
              <a:t>naval y </a:t>
            </a:r>
            <a:r>
              <a:rPr lang="en-US" dirty="0" err="1" smtClean="0"/>
              <a:t>comandante</a:t>
            </a:r>
            <a:r>
              <a:rPr lang="en-US" dirty="0" smtClean="0"/>
              <a:t>, </a:t>
            </a:r>
            <a:r>
              <a:rPr lang="en-US" dirty="0" err="1" smtClean="0"/>
              <a:t>mercader</a:t>
            </a:r>
            <a:r>
              <a:rPr lang="en-US" dirty="0" smtClean="0"/>
              <a:t>, </a:t>
            </a:r>
            <a:r>
              <a:rPr lang="en-US" dirty="0" err="1" smtClean="0"/>
              <a:t>navegante</a:t>
            </a:r>
            <a:r>
              <a:rPr lang="en-US" dirty="0" smtClean="0"/>
              <a:t>, </a:t>
            </a:r>
            <a:r>
              <a:rPr lang="en-US" dirty="0" err="1" smtClean="0"/>
              <a:t>pirata</a:t>
            </a:r>
            <a:r>
              <a:rPr lang="en-US" dirty="0" smtClean="0"/>
              <a:t> y </a:t>
            </a:r>
            <a:r>
              <a:rPr lang="en-US" dirty="0" err="1" smtClean="0"/>
              <a:t>traficante</a:t>
            </a:r>
            <a:r>
              <a:rPr lang="en-US" dirty="0" smtClean="0"/>
              <a:t> de </a:t>
            </a:r>
            <a:r>
              <a:rPr lang="en-US" dirty="0" err="1" smtClean="0"/>
              <a:t>esclavos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Acompaña</a:t>
            </a:r>
            <a:r>
              <a:rPr lang="en-US" dirty="0" smtClean="0"/>
              <a:t> a Francis Drake en el </a:t>
            </a:r>
            <a:r>
              <a:rPr lang="en-US" dirty="0" err="1" smtClean="0"/>
              <a:t>ataque</a:t>
            </a:r>
            <a:r>
              <a:rPr lang="en-US" dirty="0" smtClean="0"/>
              <a:t> a San Juan.</a:t>
            </a:r>
          </a:p>
          <a:p>
            <a:r>
              <a:rPr lang="en-US" dirty="0" err="1" smtClean="0"/>
              <a:t>Muere</a:t>
            </a:r>
            <a:r>
              <a:rPr lang="en-US" dirty="0" smtClean="0"/>
              <a:t> en Puerto Rico</a:t>
            </a:r>
            <a:endParaRPr lang="en-US" dirty="0"/>
          </a:p>
        </p:txBody>
      </p:sp>
      <p:pic>
        <p:nvPicPr>
          <p:cNvPr id="18434" name="Picture 2" descr="http://upload.wikimedia.org/wikipedia/commons/0/00/John_Hawk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2652319" cy="3246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Clifford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70916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Cumberland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Almirante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junio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1598 la armada de Cumberland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aproximó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Cangrejos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 20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buques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 con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tripulación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1000 hombres.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inglés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San Juan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duró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solo dos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porque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epidemia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disentería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enfermedad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infecciosa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cólicos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diarreas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causó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numerosas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tripulación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ichef.bbci.co.uk/arts/yourpaintings/images/paintings/ahk/large/cbr_ahk_ah_2337_81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2962275" cy="374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Balduino</a:t>
            </a:r>
            <a:r>
              <a:rPr lang="en-US" dirty="0" smtClean="0"/>
              <a:t> </a:t>
            </a:r>
            <a:r>
              <a:rPr lang="en-US" dirty="0" err="1" smtClean="0"/>
              <a:t>Enrico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25 de </a:t>
            </a:r>
            <a:r>
              <a:rPr lang="en-US" dirty="0" err="1" smtClean="0"/>
              <a:t>septiembre</a:t>
            </a:r>
            <a:r>
              <a:rPr lang="en-US" dirty="0" smtClean="0"/>
              <a:t> de 1625, </a:t>
            </a:r>
            <a:r>
              <a:rPr lang="en-US" dirty="0" err="1" smtClean="0"/>
              <a:t>Balduino</a:t>
            </a:r>
            <a:r>
              <a:rPr lang="en-US" dirty="0" smtClean="0"/>
              <a:t> </a:t>
            </a:r>
            <a:r>
              <a:rPr lang="en-US" dirty="0" err="1" smtClean="0"/>
              <a:t>Enrico</a:t>
            </a:r>
            <a:r>
              <a:rPr lang="en-US" dirty="0" smtClean="0"/>
              <a:t> </a:t>
            </a:r>
            <a:r>
              <a:rPr lang="en-US" dirty="0" err="1" smtClean="0"/>
              <a:t>dirigió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17 </a:t>
            </a:r>
            <a:r>
              <a:rPr lang="en-US" dirty="0" err="1" smtClean="0"/>
              <a:t>barcos</a:t>
            </a:r>
            <a:r>
              <a:rPr lang="en-US" dirty="0" smtClean="0"/>
              <a:t> </a:t>
            </a:r>
            <a:r>
              <a:rPr lang="en-US" smtClean="0"/>
              <a:t>hacia</a:t>
            </a:r>
            <a:r>
              <a:rPr lang="en-US" dirty="0" smtClean="0"/>
              <a:t> el interior de la </a:t>
            </a:r>
            <a:r>
              <a:rPr lang="en-US" dirty="0" err="1" smtClean="0"/>
              <a:t>bahía</a:t>
            </a:r>
            <a:r>
              <a:rPr lang="en-US" dirty="0" smtClean="0"/>
              <a:t> de San Juan.</a:t>
            </a:r>
          </a:p>
          <a:p>
            <a:r>
              <a:rPr lang="en-US" dirty="0" err="1" smtClean="0"/>
              <a:t>Saqueó</a:t>
            </a:r>
            <a:r>
              <a:rPr lang="en-US" dirty="0" smtClean="0"/>
              <a:t> y </a:t>
            </a:r>
            <a:r>
              <a:rPr lang="en-US" dirty="0" err="1" smtClean="0"/>
              <a:t>quemó</a:t>
            </a:r>
            <a:r>
              <a:rPr lang="en-US" dirty="0" smtClean="0"/>
              <a:t> </a:t>
            </a:r>
            <a:r>
              <a:rPr lang="en-US" dirty="0" err="1" smtClean="0"/>
              <a:t>gran</a:t>
            </a:r>
            <a:r>
              <a:rPr lang="en-US" dirty="0" smtClean="0"/>
              <a:t> parte de la ciudad el 21 de </a:t>
            </a:r>
            <a:r>
              <a:rPr lang="en-US" dirty="0" err="1" smtClean="0"/>
              <a:t>octubre</a:t>
            </a:r>
            <a:r>
              <a:rPr lang="en-US" dirty="0" smtClean="0"/>
              <a:t>.</a:t>
            </a:r>
          </a:p>
          <a:p>
            <a:r>
              <a:rPr lang="es-ES" dirty="0" smtClean="0"/>
              <a:t>Abandonó Puerto Rico el 1 de noviembre bajo los cañonazos de los españoles, que hundieron el buque </a:t>
            </a:r>
            <a:r>
              <a:rPr lang="es-ES" dirty="0" err="1" smtClean="0"/>
              <a:t>Medenblink</a:t>
            </a:r>
            <a:r>
              <a:rPr lang="es-ES" dirty="0" smtClean="0"/>
              <a:t>, propiedad del príncipe de Orange.</a:t>
            </a:r>
            <a:endParaRPr lang="en-US" dirty="0" smtClean="0"/>
          </a:p>
          <a:p>
            <a:r>
              <a:rPr lang="es-ES" dirty="0" smtClean="0"/>
              <a:t>Enrico perdió más de doscientos hombres, dejando además quince prisioneros que Juan de </a:t>
            </a:r>
            <a:r>
              <a:rPr lang="es-ES" dirty="0" err="1" smtClean="0"/>
              <a:t>Haro</a:t>
            </a:r>
            <a:r>
              <a:rPr lang="es-ES" dirty="0" smtClean="0"/>
              <a:t> (Gobernador de San Juan) mandó ahorcar.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1613</Words>
  <Application>Microsoft Office PowerPoint</Application>
  <PresentationFormat>On-screen Show (4:3)</PresentationFormat>
  <Paragraphs>143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El Dragón de los Mares</vt:lpstr>
      <vt:lpstr>John Hawkins</vt:lpstr>
      <vt:lpstr>George Clifford</vt:lpstr>
      <vt:lpstr>Balduino Enrico</vt:lpstr>
      <vt:lpstr>España pierde control del Caribe</vt:lpstr>
      <vt:lpstr>La guerra de los Treinta Años (1618-1648)</vt:lpstr>
      <vt:lpstr>El ascenso de los Borbones</vt:lpstr>
      <vt:lpstr>Comienza a aumentar la población </vt:lpstr>
      <vt:lpstr>Pueblos que se fundaron con un nombre  y hoy tienen otro</vt:lpstr>
      <vt:lpstr>Crecimiento de la población  (1765-1860)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Froebel Bilingual</dc:creator>
  <cp:lastModifiedBy>Wilmer</cp:lastModifiedBy>
  <cp:revision>13</cp:revision>
  <dcterms:created xsi:type="dcterms:W3CDTF">2015-09-28T11:23:48Z</dcterms:created>
  <dcterms:modified xsi:type="dcterms:W3CDTF">2016-01-09T01:14:44Z</dcterms:modified>
</cp:coreProperties>
</file>