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41"/>
  </p:notesMasterIdLst>
  <p:handoutMasterIdLst>
    <p:handoutMasterId r:id="rId42"/>
  </p:handoutMasterIdLst>
  <p:sldIdLst>
    <p:sldId id="256" r:id="rId2"/>
    <p:sldId id="394" r:id="rId3"/>
    <p:sldId id="360" r:id="rId4"/>
    <p:sldId id="361" r:id="rId5"/>
    <p:sldId id="378" r:id="rId6"/>
    <p:sldId id="379" r:id="rId7"/>
    <p:sldId id="362" r:id="rId8"/>
    <p:sldId id="363" r:id="rId9"/>
    <p:sldId id="380" r:id="rId10"/>
    <p:sldId id="364" r:id="rId11"/>
    <p:sldId id="395" r:id="rId12"/>
    <p:sldId id="365" r:id="rId13"/>
    <p:sldId id="381" r:id="rId14"/>
    <p:sldId id="366" r:id="rId15"/>
    <p:sldId id="382" r:id="rId16"/>
    <p:sldId id="383" r:id="rId17"/>
    <p:sldId id="367" r:id="rId18"/>
    <p:sldId id="384" r:id="rId19"/>
    <p:sldId id="368" r:id="rId20"/>
    <p:sldId id="396" r:id="rId21"/>
    <p:sldId id="369" r:id="rId22"/>
    <p:sldId id="370" r:id="rId23"/>
    <p:sldId id="385" r:id="rId24"/>
    <p:sldId id="371" r:id="rId25"/>
    <p:sldId id="386" r:id="rId26"/>
    <p:sldId id="387" r:id="rId27"/>
    <p:sldId id="372" r:id="rId28"/>
    <p:sldId id="373" r:id="rId29"/>
    <p:sldId id="397" r:id="rId30"/>
    <p:sldId id="374" r:id="rId31"/>
    <p:sldId id="388" r:id="rId32"/>
    <p:sldId id="389" r:id="rId33"/>
    <p:sldId id="375" r:id="rId34"/>
    <p:sldId id="376" r:id="rId35"/>
    <p:sldId id="390" r:id="rId36"/>
    <p:sldId id="391" r:id="rId37"/>
    <p:sldId id="377" r:id="rId38"/>
    <p:sldId id="392" r:id="rId39"/>
    <p:sldId id="393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 1: Industrial Revolution in America p386" id="{B8B54EC3-3DF6-4B8D-8594-F5DEF126F433}">
          <p14:sldIdLst>
            <p14:sldId id="256"/>
          </p14:sldIdLst>
        </p14:section>
        <p14:section name="Industrial Rev in America p384" id="{01B56FD0-E987-4E57-90A0-47445DE16931}">
          <p14:sldIdLst>
            <p14:sldId id="394"/>
            <p14:sldId id="360"/>
            <p14:sldId id="361"/>
            <p14:sldId id="378"/>
            <p14:sldId id="379"/>
            <p14:sldId id="362"/>
            <p14:sldId id="363"/>
            <p14:sldId id="380"/>
            <p14:sldId id="364"/>
          </p14:sldIdLst>
        </p14:section>
        <p14:section name="Sec 2: Changes in Working Life p390" id="{50F32300-4A26-4F65-9408-EA9F78864843}">
          <p14:sldIdLst>
            <p14:sldId id="395"/>
            <p14:sldId id="365"/>
            <p14:sldId id="381"/>
            <p14:sldId id="366"/>
            <p14:sldId id="382"/>
            <p14:sldId id="383"/>
            <p14:sldId id="367"/>
            <p14:sldId id="384"/>
            <p14:sldId id="368"/>
          </p14:sldIdLst>
        </p14:section>
        <p14:section name="Sec 3: The Transportation Revolution p396" id="{7583D0EC-ECA7-4448-A851-7C5E01BF542A}">
          <p14:sldIdLst>
            <p14:sldId id="396"/>
            <p14:sldId id="369"/>
            <p14:sldId id="370"/>
            <p14:sldId id="385"/>
            <p14:sldId id="371"/>
            <p14:sldId id="386"/>
            <p14:sldId id="387"/>
            <p14:sldId id="372"/>
            <p14:sldId id="373"/>
          </p14:sldIdLst>
        </p14:section>
        <p14:section name="Sec 4: More Technological Advances p402" id="{E422716E-45FA-4F39-BF9C-23D600572E88}">
          <p14:sldIdLst>
            <p14:sldId id="397"/>
            <p14:sldId id="374"/>
            <p14:sldId id="388"/>
            <p14:sldId id="389"/>
            <p14:sldId id="375"/>
            <p14:sldId id="376"/>
            <p14:sldId id="390"/>
            <p14:sldId id="391"/>
            <p14:sldId id="377"/>
            <p14:sldId id="392"/>
            <p14:sldId id="3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0000"/>
    <a:srgbClr val="0000FF"/>
    <a:srgbClr val="FF99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4671" autoAdjust="0"/>
  </p:normalViewPr>
  <p:slideViewPr>
    <p:cSldViewPr>
      <p:cViewPr>
        <p:scale>
          <a:sx n="77" d="100"/>
          <a:sy n="77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2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7316A3E3-686D-49F4-B96B-C190F047A9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4326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2904D-DFCF-46D9-8A37-EE29D19C5CB2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3A5DB-C78D-4EA7-9390-98778F1D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6844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3A5DB-C78D-4EA7-9390-98778F1DFDE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2492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0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5360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0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0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488792F-0671-4FF9-A865-B3DADE7B1D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360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C9F02-7D69-4ED6-BDEE-AEA22DCD84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411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91484-42A3-45C6-A983-47DE03CBC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189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FCD9C36-A8E2-4A69-8E5E-90591F2BC9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404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B6EBB-E5C4-4188-A3E8-2F41564B87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164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A1B6E-1FD9-460C-8789-79A9EF2667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712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3CB93-926E-42A9-A66D-20795DC556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208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70507-1746-42E7-9431-A1985478D6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887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428A-4065-4486-A5DE-B45328457C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842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46C0C-7C20-457A-8C5D-AA27CF9D6C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213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087E5-0F2D-4F4B-AB91-640B0EB112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348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F717F-F84C-4DD6-8FF8-63B4B27053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844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57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5257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8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258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5258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5258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534370F-D26E-4A4A-A52D-3265661C1B2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52400" y="1295400"/>
            <a:ext cx="8793163" cy="4191000"/>
          </a:xfrm>
        </p:spPr>
        <p:txBody>
          <a:bodyPr/>
          <a:lstStyle/>
          <a:p>
            <a:r>
              <a:rPr lang="en-US" sz="6600" dirty="0"/>
              <a:t>The</a:t>
            </a:r>
            <a:br>
              <a:rPr lang="en-US" sz="6600" dirty="0"/>
            </a:br>
            <a:r>
              <a:rPr lang="en-US" sz="6600" dirty="0"/>
              <a:t>North</a:t>
            </a:r>
            <a:br>
              <a:rPr lang="en-US" sz="6600" dirty="0"/>
            </a:br>
            <a:r>
              <a:rPr lang="en-US" sz="4000" dirty="0"/>
              <a:t>Chapter 12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Improvements during War of 1812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/>
              <a:t>Lower British prices on manufactured goods made it difficult for American manufacturing to grow.</a:t>
            </a:r>
          </a:p>
          <a:p>
            <a:pPr>
              <a:spcBef>
                <a:spcPct val="50000"/>
              </a:spcBef>
            </a:pPr>
            <a:r>
              <a:rPr lang="en-US" sz="2800"/>
              <a:t>American manufacturing was limited to cotton goods, flour milling, weapons, and iron products.</a:t>
            </a:r>
          </a:p>
          <a:p>
            <a:pPr>
              <a:spcBef>
                <a:spcPct val="50000"/>
              </a:spcBef>
            </a:pPr>
            <a:r>
              <a:rPr lang="en-US" sz="2800"/>
              <a:t>The War of 1812 cut off trade with Great Britain, allowing manufacturing in the United States to prosper and expand.</a:t>
            </a:r>
          </a:p>
          <a:p>
            <a:pPr>
              <a:spcBef>
                <a:spcPct val="50000"/>
              </a:spcBef>
            </a:pPr>
            <a:r>
              <a:rPr lang="en-US" sz="2800"/>
              <a:t>Americans realized that the United States had been relying too heavily on foreign goods.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</a:p>
          <a:p>
            <a:r>
              <a:rPr lang="en-US" dirty="0" smtClean="0"/>
              <a:t>Section 2</a:t>
            </a:r>
          </a:p>
          <a:p>
            <a:r>
              <a:rPr lang="en-US" dirty="0" smtClean="0"/>
              <a:t>P390-395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Changes in Working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3193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Mills Change Workers’ Lives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/>
              <a:t>Factory jobs usually involved simple, repetitive tasks done for low pay.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/>
              <a:t>Could not find workers because of the simple work and the fact that other jobs were available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/>
              <a:t>The mill industry filled jobs by hiring whole families, and paying children low wages.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/>
              <a:t>Built housing for workers and provided a company store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/>
              <a:t>Samuel Slater’s strategy of hiring families and dividing factory work into simple tasks was called the </a:t>
            </a:r>
            <a:r>
              <a:rPr lang="en-US" sz="2800" b="1">
                <a:solidFill>
                  <a:srgbClr val="FFFF00"/>
                </a:solidFill>
              </a:rPr>
              <a:t>Rhode Island system</a:t>
            </a:r>
            <a:r>
              <a:rPr lang="en-US" sz="2800" b="1"/>
              <a:t>.</a:t>
            </a:r>
            <a:endParaRPr lang="en-US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3300" name="Picture 4" descr="Slater Mill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080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Lowell System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Francis Cabot Lowell</a:t>
            </a:r>
            <a:r>
              <a:rPr lang="en-US" sz="2800"/>
              <a:t> created a new system of mill manufacturing in 1814, called the </a:t>
            </a:r>
            <a:r>
              <a:rPr lang="en-US" sz="2800" b="1">
                <a:solidFill>
                  <a:srgbClr val="FFFF00"/>
                </a:solidFill>
              </a:rPr>
              <a:t>Lowell system</a:t>
            </a:r>
            <a:r>
              <a:rPr lang="en-US" sz="2800" b="1"/>
              <a:t>.</a:t>
            </a:r>
          </a:p>
          <a:p>
            <a:pPr>
              <a:spcBef>
                <a:spcPct val="50000"/>
              </a:spcBef>
            </a:pPr>
            <a:r>
              <a:rPr lang="en-US" sz="2800"/>
              <a:t>The Lowell system involved</a:t>
            </a:r>
          </a:p>
          <a:p>
            <a:pPr lvl="1">
              <a:spcBef>
                <a:spcPct val="50000"/>
              </a:spcBef>
            </a:pPr>
            <a:r>
              <a:rPr lang="en-US"/>
              <a:t>Employing young, unmarried women, who were housed in boardinghouses</a:t>
            </a:r>
          </a:p>
          <a:p>
            <a:pPr lvl="1">
              <a:spcBef>
                <a:spcPct val="50000"/>
              </a:spcBef>
            </a:pPr>
            <a:r>
              <a:rPr lang="en-US"/>
              <a:t>Providing clean factories and free-time activities for its employees</a:t>
            </a:r>
          </a:p>
          <a:p>
            <a:pPr lvl="1">
              <a:spcBef>
                <a:spcPct val="50000"/>
              </a:spcBef>
            </a:pPr>
            <a:r>
              <a:rPr lang="en-US"/>
              <a:t>Having mills that included both spinning thread and weaving in the same plant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5348" name="Picture 4" descr="Lowell Mill Worke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3436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7396" name="Picture 4" descr="Lowell Mill Worker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3563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Workers Organize to Reform Working Conditions</a:t>
            </a:r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28800"/>
            <a:ext cx="4038600" cy="44958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effectLst/>
              </a:rPr>
              <a:t>Deteriorating Working Conditions</a:t>
            </a:r>
            <a:endParaRPr lang="en-US" sz="2400">
              <a:effectLst/>
            </a:endParaRPr>
          </a:p>
          <a:p>
            <a:pPr>
              <a:lnSpc>
                <a:spcPct val="90000"/>
              </a:lnSpc>
            </a:pPr>
            <a:r>
              <a:rPr lang="en-US" sz="2400">
                <a:effectLst/>
              </a:rPr>
              <a:t>Employees worked 12-to-14 hour days in unhealthy conditions.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/>
              </a:rPr>
              <a:t>Craftsmen’s wages dropped in competition against cheap manufactured goods.  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/>
              </a:rPr>
              <a:t>Wages of factory workers dropped as they competed for jobs.</a:t>
            </a:r>
            <a:endParaRPr lang="en-US" sz="2400"/>
          </a:p>
        </p:txBody>
      </p:sp>
      <p:sp>
        <p:nvSpPr>
          <p:cNvPr id="162823" name="Rectangle 7"/>
          <p:cNvSpPr>
            <a:spLocks noChangeArrowheads="1"/>
          </p:cNvSpPr>
          <p:nvPr/>
        </p:nvSpPr>
        <p:spPr bwMode="auto">
          <a:xfrm>
            <a:off x="4800600" y="1752600"/>
            <a:ext cx="4038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2824" name="Rectangle 8"/>
          <p:cNvSpPr>
            <a:spLocks noChangeArrowheads="1"/>
          </p:cNvSpPr>
          <p:nvPr/>
        </p:nvSpPr>
        <p:spPr bwMode="auto">
          <a:xfrm>
            <a:off x="4724400" y="1828800"/>
            <a:ext cx="4038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/>
              <a:t>Trade Unions Formed</a:t>
            </a:r>
            <a:r>
              <a:rPr lang="en-US" sz="2400"/>
              <a:t>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400"/>
              <a:t>Craftsmen formed </a:t>
            </a:r>
            <a:r>
              <a:rPr lang="en-US" sz="2400" b="1">
                <a:solidFill>
                  <a:srgbClr val="FFFF00"/>
                </a:solidFill>
              </a:rPr>
              <a:t>trade unions</a:t>
            </a:r>
            <a:r>
              <a:rPr lang="en-US" sz="2400"/>
              <a:t> to gain higher wages and better working conditions.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400"/>
              <a:t>Factory workers also formed trade unions.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400"/>
              <a:t>Labor unions staged protests called </a:t>
            </a:r>
            <a:r>
              <a:rPr lang="en-US" sz="2400" b="1">
                <a:solidFill>
                  <a:srgbClr val="FFFF00"/>
                </a:solidFill>
              </a:rPr>
              <a:t>strikes</a:t>
            </a:r>
            <a:r>
              <a:rPr lang="en-US" sz="2400"/>
              <a:t>, refusing to work until employers met their demands.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9444" name="Picture 4" descr="Strike 192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56483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 Reform Efforts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/>
              <a:t>Millworker </a:t>
            </a:r>
            <a:r>
              <a:rPr lang="en-US" b="1">
                <a:solidFill>
                  <a:srgbClr val="FFFF00"/>
                </a:solidFill>
              </a:rPr>
              <a:t>Sarah G. Bagley</a:t>
            </a:r>
            <a:r>
              <a:rPr lang="en-US"/>
              <a:t> helped lead the union movement in Massachusetts.</a:t>
            </a:r>
          </a:p>
          <a:p>
            <a:pPr>
              <a:spcBef>
                <a:spcPct val="50000"/>
              </a:spcBef>
            </a:pPr>
            <a:r>
              <a:rPr lang="en-US"/>
              <a:t>Bagley’s union campaigned to reduce the 12-to 14-hour workday to a 10-hour workday.</a:t>
            </a:r>
          </a:p>
          <a:p>
            <a:pPr>
              <a:spcBef>
                <a:spcPct val="50000"/>
              </a:spcBef>
            </a:pPr>
            <a:r>
              <a:rPr lang="en-US"/>
              <a:t>Union workers won some victories, as several states passed 10-hour workday laws.</a:t>
            </a:r>
          </a:p>
          <a:p>
            <a:pPr>
              <a:spcBef>
                <a:spcPct val="50000"/>
              </a:spcBef>
            </a:pPr>
            <a:r>
              <a:rPr lang="en-US"/>
              <a:t>In other states the workday remained long and child labor prevailed.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Chapter 12 </a:t>
            </a:r>
          </a:p>
          <a:p>
            <a:r>
              <a:rPr lang="en-US" dirty="0" smtClean="0"/>
              <a:t>Section 1</a:t>
            </a:r>
          </a:p>
          <a:p>
            <a:r>
              <a:rPr lang="en-US" dirty="0" smtClean="0"/>
              <a:t>P384-389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Industrial Revolution in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0392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</a:p>
          <a:p>
            <a:r>
              <a:rPr lang="en-US" dirty="0" smtClean="0"/>
              <a:t>Section 3</a:t>
            </a:r>
          </a:p>
          <a:p>
            <a:r>
              <a:rPr lang="en-US" dirty="0" smtClean="0"/>
              <a:t>P396-401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The Transportation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3649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Transportation Revolution Affects Trade and Daily Life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/>
              <a:t>The 1800s gave rise to </a:t>
            </a:r>
            <a:r>
              <a:rPr lang="en-US" b="1">
                <a:solidFill>
                  <a:srgbClr val="FFFF00"/>
                </a:solidFill>
              </a:rPr>
              <a:t>Transportation Revolution</a:t>
            </a:r>
            <a:r>
              <a:rPr lang="en-US"/>
              <a:t>: period of rapid growth in new means of transportation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/>
              <a:t>Transportation Revolution created boom in business by reducing shipping costs and time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/>
              <a:t>Two new forms of transportation were steamboat and steam-powered trains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3200"/>
              <a:t>Goods, people, and information were able to travel rapidly and efficiently across the United States.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Steamboat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600" b="1">
                <a:solidFill>
                  <a:srgbClr val="FFFF00"/>
                </a:solidFill>
              </a:rPr>
              <a:t>Robert Fulton</a:t>
            </a:r>
            <a:r>
              <a:rPr lang="en-US" sz="2600"/>
              <a:t> invented the steamboat, testing the </a:t>
            </a:r>
            <a:r>
              <a:rPr lang="en-US" sz="2600" b="1" i="1">
                <a:solidFill>
                  <a:srgbClr val="FFFF00"/>
                </a:solidFill>
              </a:rPr>
              <a:t>Clermont</a:t>
            </a:r>
            <a:r>
              <a:rPr lang="en-US" sz="2600"/>
              <a:t> in 1807.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600"/>
              <a:t>Steamboats increased trade by moving goods more quickly and more cheaply.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600"/>
              <a:t>More than 500 steamboats were in use by 1840.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600" b="1" i="1">
                <a:solidFill>
                  <a:srgbClr val="FFFF00"/>
                </a:solidFill>
              </a:rPr>
              <a:t>Gibbons</a:t>
            </a:r>
            <a:r>
              <a:rPr lang="en-US" sz="2600" b="1">
                <a:solidFill>
                  <a:srgbClr val="FFFF00"/>
                </a:solidFill>
              </a:rPr>
              <a:t> v. </a:t>
            </a:r>
            <a:r>
              <a:rPr lang="en-US" sz="2600" b="1" i="1">
                <a:solidFill>
                  <a:srgbClr val="FFFF00"/>
                </a:solidFill>
              </a:rPr>
              <a:t>Ogden</a:t>
            </a:r>
            <a:r>
              <a:rPr lang="en-US" sz="2600"/>
              <a:t> (1824): The Supreme Court reinforced the federal government’s authority to regulate trade between states.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600"/>
              <a:t>Gibbons argued that a federal license meant he could use New York waterways without another license.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600"/>
              <a:t>The Supreme Court agreed with Gibbons.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3540" name="Picture 4" descr="clermon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1023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Railroads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/>
              <a:t>Steam-powered trains had been developed in Great Britain, but it took 30 years for the idea to catch on in the United States.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Peter Cooper</a:t>
            </a:r>
            <a:r>
              <a:rPr lang="en-US" sz="2800"/>
              <a:t> raced his </a:t>
            </a:r>
            <a:r>
              <a:rPr lang="en-US" sz="2800" b="1" i="1">
                <a:solidFill>
                  <a:srgbClr val="FFFF00"/>
                </a:solidFill>
              </a:rPr>
              <a:t>Tom Thumb</a:t>
            </a:r>
            <a:r>
              <a:rPr lang="en-US" sz="2800" i="1"/>
              <a:t> </a:t>
            </a:r>
            <a:r>
              <a:rPr lang="en-US" sz="2800"/>
              <a:t>locomotive against a horse in 1830, proving its power and speed despite losing because of a breakdown near the end of the race.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/>
              <a:t>About 30,000 miles of railroads linked American cities by 1860.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/>
              <a:t>The U.S. economy surged as railroads moved goods cheaply to distant markets.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5588" name="Picture 4" descr="Tom Thumb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54721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7636" name="Picture 4" descr="Tom Thumb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62000" y="0"/>
            <a:ext cx="7543800" cy="68643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Transportation Revolution Brings Changes to Life and Industry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/>
              <a:t>People in all areas of the nation had access to products made and grown far away.</a:t>
            </a:r>
          </a:p>
          <a:p>
            <a:pPr>
              <a:spcBef>
                <a:spcPct val="50000"/>
              </a:spcBef>
            </a:pPr>
            <a:r>
              <a:rPr lang="en-US"/>
              <a:t>Railroads contributed to the expansion of the nation’s borders.</a:t>
            </a:r>
          </a:p>
          <a:p>
            <a:pPr>
              <a:spcBef>
                <a:spcPct val="50000"/>
              </a:spcBef>
            </a:pPr>
            <a:r>
              <a:rPr lang="en-US"/>
              <a:t>Cities and towns grew up along railroad tracks.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Railroads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/>
              <a:t>Coal replaced wood as a source of fuel as trains grew bigger.</a:t>
            </a:r>
          </a:p>
          <a:p>
            <a:pPr>
              <a:spcBef>
                <a:spcPct val="50000"/>
              </a:spcBef>
            </a:pPr>
            <a:r>
              <a:rPr lang="en-US" sz="2800"/>
              <a:t>Railroads helped create the coal industry.</a:t>
            </a:r>
          </a:p>
          <a:p>
            <a:pPr>
              <a:spcBef>
                <a:spcPct val="50000"/>
              </a:spcBef>
            </a:pPr>
            <a:r>
              <a:rPr lang="en-US" sz="2800"/>
              <a:t>Coal, shipped cheaply on trains, became the main fuel in homes and in the emerging steel industry.</a:t>
            </a:r>
          </a:p>
          <a:p>
            <a:pPr>
              <a:spcBef>
                <a:spcPct val="50000"/>
              </a:spcBef>
            </a:pPr>
            <a:r>
              <a:rPr lang="en-US" sz="2800"/>
              <a:t>Railroads helped the lumber industry grow, leading to large-scale deforestation.</a:t>
            </a:r>
          </a:p>
          <a:p>
            <a:pPr>
              <a:spcBef>
                <a:spcPct val="50000"/>
              </a:spcBef>
            </a:pPr>
            <a:r>
              <a:rPr lang="en-US" sz="2800"/>
              <a:t>Railroads caused cities to grow, including Chicago, which became a transportation hub.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</a:p>
          <a:p>
            <a:r>
              <a:rPr lang="en-US" dirty="0" smtClean="0"/>
              <a:t>Section 4</a:t>
            </a:r>
          </a:p>
          <a:p>
            <a:r>
              <a:rPr lang="en-US" dirty="0" smtClean="0"/>
              <a:t>P402-405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More Technological Advances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8476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New Machines lead to the Industrial Revolution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/>
              <a:t>Most people at the beginning of the 1700s were farmers, who made most of what they needed by hand.</a:t>
            </a:r>
          </a:p>
          <a:p>
            <a:pPr>
              <a:spcBef>
                <a:spcPct val="50000"/>
              </a:spcBef>
            </a:pPr>
            <a:r>
              <a:rPr lang="en-US" sz="2800"/>
              <a:t>Skilled workers, such as blacksmiths, carpenters, and shoemakers, made goods by hand in the towns.</a:t>
            </a:r>
          </a:p>
          <a:p>
            <a:pPr>
              <a:spcBef>
                <a:spcPct val="50000"/>
              </a:spcBef>
            </a:pPr>
            <a:r>
              <a:rPr lang="en-US" sz="2800"/>
              <a:t>People began using machines to make the manufacturing process more efficient.</a:t>
            </a:r>
          </a:p>
          <a:p>
            <a:pPr>
              <a:spcBef>
                <a:spcPct val="50000"/>
              </a:spcBef>
            </a:pPr>
            <a:r>
              <a:rPr lang="en-US" sz="2800"/>
              <a:t>The </a:t>
            </a:r>
            <a:r>
              <a:rPr lang="en-US" sz="2800" b="1">
                <a:solidFill>
                  <a:srgbClr val="FFFF00"/>
                </a:solidFill>
              </a:rPr>
              <a:t>Industrial Revolution</a:t>
            </a:r>
            <a:r>
              <a:rPr lang="en-US" sz="2800"/>
              <a:t>, a period of rapid growth using machines to make goods, arose in Great Britain in the mid-1700s.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Telegraph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500" dirty="0"/>
              <a:t>In 1832, </a:t>
            </a:r>
            <a:r>
              <a:rPr lang="en-US" sz="2500" b="1" dirty="0">
                <a:solidFill>
                  <a:srgbClr val="FFFF00"/>
                </a:solidFill>
              </a:rPr>
              <a:t>Samuel F. B. Morse</a:t>
            </a:r>
            <a:r>
              <a:rPr lang="en-US" sz="2500" dirty="0"/>
              <a:t> perfected the </a:t>
            </a:r>
            <a:r>
              <a:rPr lang="en-US" sz="2500" b="1" dirty="0">
                <a:solidFill>
                  <a:srgbClr val="FFFF00"/>
                </a:solidFill>
              </a:rPr>
              <a:t>telegraph</a:t>
            </a:r>
            <a:r>
              <a:rPr lang="en-US" sz="2500" dirty="0"/>
              <a:t>—a device that could send information over wires.</a:t>
            </a:r>
          </a:p>
          <a:p>
            <a:pPr lvl="1">
              <a:spcBef>
                <a:spcPct val="0"/>
              </a:spcBef>
            </a:pPr>
            <a:r>
              <a:rPr lang="en-US" sz="2500" dirty="0"/>
              <a:t>The device did not catch on until the 1844 </a:t>
            </a:r>
            <a:r>
              <a:rPr lang="en-US" sz="2500" b="1" dirty="0"/>
              <a:t>Democratic National Convention</a:t>
            </a:r>
            <a:r>
              <a:rPr lang="en-US" sz="2500" dirty="0"/>
              <a:t>, when the nomination was telegraphed to Washington.</a:t>
            </a:r>
          </a:p>
          <a:p>
            <a:pPr>
              <a:spcBef>
                <a:spcPct val="0"/>
              </a:spcBef>
            </a:pPr>
            <a:r>
              <a:rPr lang="en-US" sz="2500" dirty="0"/>
              <a:t>A Morse associate created </a:t>
            </a:r>
            <a:r>
              <a:rPr lang="en-US" sz="2500" b="1" dirty="0">
                <a:solidFill>
                  <a:srgbClr val="FFFF00"/>
                </a:solidFill>
              </a:rPr>
              <a:t>Morse code</a:t>
            </a:r>
            <a:r>
              <a:rPr lang="en-US" sz="2500" dirty="0"/>
              <a:t> to communicate messages over the wires.</a:t>
            </a:r>
          </a:p>
          <a:p>
            <a:pPr lvl="1">
              <a:spcBef>
                <a:spcPct val="0"/>
              </a:spcBef>
            </a:pPr>
            <a:r>
              <a:rPr lang="en-US" sz="2500" dirty="0"/>
              <a:t>Morse code turned pulses of electric current into long and short clicks.</a:t>
            </a:r>
          </a:p>
          <a:p>
            <a:pPr lvl="1">
              <a:spcBef>
                <a:spcPct val="0"/>
              </a:spcBef>
            </a:pPr>
            <a:r>
              <a:rPr lang="en-US" sz="2500" dirty="0"/>
              <a:t>Clicks, also called </a:t>
            </a:r>
            <a:r>
              <a:rPr lang="en-US" sz="2500" b="1" dirty="0"/>
              <a:t>dots and dashes</a:t>
            </a:r>
            <a:r>
              <a:rPr lang="en-US" sz="2500" dirty="0"/>
              <a:t>, were arranged in patterns representing letters of the alphabet.</a:t>
            </a:r>
          </a:p>
          <a:p>
            <a:pPr>
              <a:spcBef>
                <a:spcPct val="0"/>
              </a:spcBef>
            </a:pPr>
            <a:r>
              <a:rPr lang="en-US" sz="2500" dirty="0"/>
              <a:t>The telegraph grew with the railroad; the first transcontinental railroad line was completed in 1861</a:t>
            </a:r>
            <a:r>
              <a:rPr lang="en-US" sz="2500" dirty="0" smtClean="0"/>
              <a:t>.</a:t>
            </a:r>
          </a:p>
          <a:p>
            <a:pPr>
              <a:spcBef>
                <a:spcPct val="0"/>
              </a:spcBef>
            </a:pP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9684" name="Picture 4" descr="telegraph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4246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1732" name="Picture 4" descr="morseCode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752600" y="0"/>
            <a:ext cx="5695950" cy="6858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Shift to Steam Power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The shift from </a:t>
            </a:r>
            <a:r>
              <a:rPr lang="en-US" b="1" dirty="0"/>
              <a:t>water power to steam power </a:t>
            </a:r>
            <a:r>
              <a:rPr lang="en-US" dirty="0"/>
              <a:t>allowed owners to build factories anywhere.</a:t>
            </a:r>
          </a:p>
          <a:p>
            <a:pPr>
              <a:spcBef>
                <a:spcPct val="50000"/>
              </a:spcBef>
            </a:pPr>
            <a:r>
              <a:rPr lang="en-US" dirty="0"/>
              <a:t>Factories were shifted closer to cities and transportation centers.</a:t>
            </a:r>
          </a:p>
          <a:p>
            <a:pPr>
              <a:spcBef>
                <a:spcPct val="50000"/>
              </a:spcBef>
            </a:pPr>
            <a:r>
              <a:rPr lang="en-US" dirty="0"/>
              <a:t>Cities became centers of industrial growth.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Devices Make Life Easier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</a:rPr>
              <a:t>John Deere</a:t>
            </a:r>
            <a:r>
              <a:rPr lang="en-US" sz="2800" dirty="0"/>
              <a:t> designed a </a:t>
            </a:r>
            <a:r>
              <a:rPr lang="en-US" sz="2800" b="1" dirty="0"/>
              <a:t>steel plow </a:t>
            </a:r>
            <a:r>
              <a:rPr lang="en-US" sz="2800" dirty="0"/>
              <a:t>in 1837 that replaced the less efficient iron plow.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</a:rPr>
              <a:t>Cyrus McCormick</a:t>
            </a:r>
            <a:r>
              <a:rPr lang="en-US" sz="2800" dirty="0"/>
              <a:t> developed a mechanical reaper in 1831, which quickly and efficiently harvested wheat.</a:t>
            </a:r>
          </a:p>
          <a:p>
            <a:pPr lvl="1">
              <a:spcBef>
                <a:spcPct val="30000"/>
              </a:spcBef>
            </a:pPr>
            <a:r>
              <a:rPr lang="en-US" dirty="0"/>
              <a:t>McCormick used a new method to encourage sales, advertising.</a:t>
            </a:r>
          </a:p>
          <a:p>
            <a:pPr lvl="1">
              <a:spcBef>
                <a:spcPct val="30000"/>
              </a:spcBef>
            </a:pPr>
            <a:r>
              <a:rPr lang="en-US" dirty="0"/>
              <a:t>He also allowed people to buy on credit and provided repairs and spare parts for his machines.  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These inventions allowed farmers to plant and harvest huge crop fields, helping the country prosper.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3780" name="Picture 4" descr="Steel PL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5173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828" name="Picture 4" descr="mechanical reape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52400" y="0"/>
            <a:ext cx="8839200" cy="67802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New Inventions in American Homes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/>
              <a:t>The sewing machine, invented by Elias Howe and improved by </a:t>
            </a:r>
            <a:r>
              <a:rPr lang="en-US" b="1">
                <a:solidFill>
                  <a:srgbClr val="FFFF00"/>
                </a:solidFill>
              </a:rPr>
              <a:t>Isaac Singer</a:t>
            </a:r>
            <a:r>
              <a:rPr lang="en-US"/>
              <a:t>, made home sewing easier. </a:t>
            </a:r>
          </a:p>
          <a:p>
            <a:pPr>
              <a:spcBef>
                <a:spcPct val="50000"/>
              </a:spcBef>
            </a:pPr>
            <a:r>
              <a:rPr lang="en-US"/>
              <a:t>Ice boxes and iron cookstoves improved household storage and preparation of food.</a:t>
            </a:r>
          </a:p>
          <a:p>
            <a:pPr>
              <a:spcBef>
                <a:spcPct val="50000"/>
              </a:spcBef>
            </a:pPr>
            <a:r>
              <a:rPr lang="en-US"/>
              <a:t>Mass-produced goods, such as clocks, matches, and safety pins, added convenience to households.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8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7879" name="Picture 7" descr="SingerSewingMachin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45477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7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0948" name="Picture 4" descr="singe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066800" y="0"/>
            <a:ext cx="6858000" cy="6858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Textile Industry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600"/>
              <a:t>The first breakthrough in the Industrial Revolution was in how </a:t>
            </a:r>
            <a:r>
              <a:rPr lang="en-US" sz="2600" b="1">
                <a:solidFill>
                  <a:srgbClr val="FFFF00"/>
                </a:solidFill>
              </a:rPr>
              <a:t>textiles</a:t>
            </a:r>
            <a:r>
              <a:rPr lang="en-US" sz="2600"/>
              <a:t>, or cloth goods, were made.</a:t>
            </a:r>
          </a:p>
          <a:p>
            <a:pPr>
              <a:spcBef>
                <a:spcPct val="50000"/>
              </a:spcBef>
            </a:pPr>
            <a:r>
              <a:rPr lang="en-US" sz="2600" b="1">
                <a:solidFill>
                  <a:srgbClr val="FFFF00"/>
                </a:solidFill>
              </a:rPr>
              <a:t>Richard Arkwright</a:t>
            </a:r>
            <a:r>
              <a:rPr lang="en-US" sz="2600"/>
              <a:t>,</a:t>
            </a:r>
            <a:r>
              <a:rPr lang="en-US" sz="2600" b="1"/>
              <a:t> </a:t>
            </a:r>
            <a:r>
              <a:rPr lang="en-US" sz="2600"/>
              <a:t>an Englishman,</a:t>
            </a:r>
            <a:r>
              <a:rPr lang="en-US" sz="2600" b="1"/>
              <a:t> </a:t>
            </a:r>
            <a:r>
              <a:rPr lang="en-US" sz="2600"/>
              <a:t>invented a spinning machine in 1769 called the water frame, which replaced hand spinning.</a:t>
            </a:r>
          </a:p>
          <a:p>
            <a:pPr>
              <a:spcBef>
                <a:spcPct val="50000"/>
              </a:spcBef>
            </a:pPr>
            <a:r>
              <a:rPr lang="en-US" sz="2600"/>
              <a:t>The water frame used flowing water as a source of power.</a:t>
            </a:r>
          </a:p>
          <a:p>
            <a:pPr lvl="1">
              <a:spcBef>
                <a:spcPct val="50000"/>
              </a:spcBef>
            </a:pPr>
            <a:r>
              <a:rPr lang="en-US" sz="2600"/>
              <a:t>Could produce dozens of cotton threads at the same time</a:t>
            </a:r>
          </a:p>
          <a:p>
            <a:pPr lvl="1">
              <a:spcBef>
                <a:spcPct val="50000"/>
              </a:spcBef>
            </a:pPr>
            <a:r>
              <a:rPr lang="en-US" sz="2600"/>
              <a:t>Lowered the cost of cotton production and increased the speed of textile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32" name="Picture 4" descr="water fram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5976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8180" name="Picture 4" descr="water fram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1219200" y="0"/>
            <a:ext cx="11811000" cy="65913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3100"/>
              <a:t>Merchants built textile mills near rivers and streams.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3100"/>
              <a:t>Great Britain soon built the world’s most productive textile manufacturing industry.</a:t>
            </a:r>
            <a:endParaRPr lang="en-US" sz="2800" b="1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Samuel Slater</a:t>
            </a:r>
            <a:r>
              <a:rPr lang="en-US" sz="2800"/>
              <a:t> brought the secrets of textile mill manufacturing from Great Britain to the United States.</a:t>
            </a:r>
            <a:endParaRPr lang="en-US" sz="2800" b="1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/>
              <a:t>The textile industry arose in the Northeast, introducing the Industrial Revolution to the United States.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Manufacturing Breakthroughs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/>
              <a:t>U.S. factories needed better </a:t>
            </a:r>
            <a:r>
              <a:rPr lang="en-US" b="1">
                <a:solidFill>
                  <a:srgbClr val="FFFF00"/>
                </a:solidFill>
              </a:rPr>
              <a:t>technology</a:t>
            </a:r>
            <a:r>
              <a:rPr lang="en-US"/>
              <a:t>, or  tools, to manufacture muskets.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/>
              <a:t>Inventor </a:t>
            </a:r>
            <a:r>
              <a:rPr lang="en-US" b="1">
                <a:solidFill>
                  <a:srgbClr val="FFFF00"/>
                </a:solidFill>
              </a:rPr>
              <a:t>Eli Whitney</a:t>
            </a:r>
            <a:r>
              <a:rPr lang="en-US"/>
              <a:t> developed musket factories using water-powered machinery.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/>
              <a:t>Whitney introduced the idea of </a:t>
            </a:r>
            <a:r>
              <a:rPr lang="en-US" b="1">
                <a:solidFill>
                  <a:srgbClr val="FFFF00"/>
                </a:solidFill>
              </a:rPr>
              <a:t>interchangeable parts</a:t>
            </a:r>
            <a:r>
              <a:rPr lang="en-US"/>
              <a:t>, or parts of a machine that are identical, to make musket manufacturing easier.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/>
              <a:t>Interchangeable parts sped up the process of </a:t>
            </a:r>
            <a:r>
              <a:rPr lang="en-US" b="1">
                <a:solidFill>
                  <a:srgbClr val="FFFF00"/>
                </a:solidFill>
              </a:rPr>
              <a:t>mass production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0228" name="Picture 4" descr="interchangeable part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533400"/>
            <a:ext cx="9144000" cy="58039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1694</TotalTime>
  <Words>1276</Words>
  <Application>Microsoft Office PowerPoint</Application>
  <PresentationFormat>On-screen Show (4:3)</PresentationFormat>
  <Paragraphs>117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Slit</vt:lpstr>
      <vt:lpstr>The North Chapter 12  </vt:lpstr>
      <vt:lpstr>Industrial Revolution in America</vt:lpstr>
      <vt:lpstr>New Machines lead to the Industrial Revolution</vt:lpstr>
      <vt:lpstr>Textile Industry</vt:lpstr>
      <vt:lpstr>Slide 5</vt:lpstr>
      <vt:lpstr>Slide 6</vt:lpstr>
      <vt:lpstr>Slide 7</vt:lpstr>
      <vt:lpstr>Manufacturing Breakthroughs</vt:lpstr>
      <vt:lpstr>Slide 9</vt:lpstr>
      <vt:lpstr>Improvements during War of 1812</vt:lpstr>
      <vt:lpstr>Changes in Working Life</vt:lpstr>
      <vt:lpstr>Mills Change Workers’ Lives</vt:lpstr>
      <vt:lpstr>Slide 13</vt:lpstr>
      <vt:lpstr>Lowell System</vt:lpstr>
      <vt:lpstr>Slide 15</vt:lpstr>
      <vt:lpstr>Slide 16</vt:lpstr>
      <vt:lpstr>Workers Organize to Reform Working Conditions</vt:lpstr>
      <vt:lpstr>Slide 18</vt:lpstr>
      <vt:lpstr>Labor Reform Efforts</vt:lpstr>
      <vt:lpstr>The Transportation Revolution</vt:lpstr>
      <vt:lpstr>The Transportation Revolution Affects Trade and Daily Life</vt:lpstr>
      <vt:lpstr>The Steamboat</vt:lpstr>
      <vt:lpstr>Slide 23</vt:lpstr>
      <vt:lpstr>Railroads</vt:lpstr>
      <vt:lpstr>Slide 25</vt:lpstr>
      <vt:lpstr>Slide 26</vt:lpstr>
      <vt:lpstr>Transportation Revolution Brings Changes to Life and Industry</vt:lpstr>
      <vt:lpstr>Impact of Railroads</vt:lpstr>
      <vt:lpstr>More Technological Advances</vt:lpstr>
      <vt:lpstr>The Telegraph</vt:lpstr>
      <vt:lpstr>Slide 31</vt:lpstr>
      <vt:lpstr>Slide 32</vt:lpstr>
      <vt:lpstr>Shift to Steam Power</vt:lpstr>
      <vt:lpstr>Other Devices Make Life Easier</vt:lpstr>
      <vt:lpstr>Slide 35</vt:lpstr>
      <vt:lpstr>Slide 36</vt:lpstr>
      <vt:lpstr>New Inventions in American Homes</vt:lpstr>
      <vt:lpstr>Slide 38</vt:lpstr>
      <vt:lpstr>Slide 39</vt:lpstr>
    </vt:vector>
  </TitlesOfParts>
  <Company>Coweta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NATION EXPANDS</dc:title>
  <dc:creator>dprice</dc:creator>
  <cp:lastModifiedBy>Wilmer</cp:lastModifiedBy>
  <cp:revision>62</cp:revision>
  <cp:lastPrinted>1601-01-01T00:00:00Z</cp:lastPrinted>
  <dcterms:created xsi:type="dcterms:W3CDTF">2007-02-23T14:26:07Z</dcterms:created>
  <dcterms:modified xsi:type="dcterms:W3CDTF">2015-07-12T00:09:58Z</dcterms:modified>
</cp:coreProperties>
</file>