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0" r:id="rId2"/>
    <p:sldId id="321" r:id="rId3"/>
    <p:sldId id="292" r:id="rId4"/>
    <p:sldId id="307" r:id="rId5"/>
    <p:sldId id="293" r:id="rId6"/>
    <p:sldId id="308" r:id="rId7"/>
    <p:sldId id="311" r:id="rId8"/>
    <p:sldId id="294" r:id="rId9"/>
    <p:sldId id="295" r:id="rId10"/>
    <p:sldId id="319" r:id="rId11"/>
    <p:sldId id="320" r:id="rId12"/>
    <p:sldId id="296" r:id="rId13"/>
    <p:sldId id="312" r:id="rId14"/>
    <p:sldId id="313" r:id="rId15"/>
    <p:sldId id="314" r:id="rId16"/>
    <p:sldId id="324" r:id="rId17"/>
    <p:sldId id="322" r:id="rId18"/>
    <p:sldId id="297" r:id="rId19"/>
    <p:sldId id="298" r:id="rId20"/>
    <p:sldId id="299" r:id="rId21"/>
    <p:sldId id="315" r:id="rId22"/>
    <p:sldId id="316" r:id="rId23"/>
    <p:sldId id="317" r:id="rId24"/>
    <p:sldId id="300" r:id="rId25"/>
    <p:sldId id="310" r:id="rId26"/>
    <p:sldId id="301" r:id="rId27"/>
    <p:sldId id="323" r:id="rId28"/>
    <p:sldId id="302" r:id="rId29"/>
    <p:sldId id="303" r:id="rId30"/>
    <p:sldId id="304" r:id="rId31"/>
    <p:sldId id="318" r:id="rId32"/>
    <p:sldId id="291" r:id="rId33"/>
    <p:sldId id="305" r:id="rId34"/>
    <p:sldId id="309" r:id="rId35"/>
    <p:sldId id="30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Growth of Cotton Indusrty p414" id="{8BF0EFCD-BF27-4050-83C5-DE8AB9B19879}">
          <p14:sldIdLst>
            <p14:sldId id="290"/>
          </p14:sldIdLst>
        </p14:section>
        <p14:section name="Growth of Cotton Industry p414" id="{385715D0-2353-421F-A411-65ED568E1FD0}">
          <p14:sldIdLst>
            <p14:sldId id="321"/>
            <p14:sldId id="292"/>
            <p14:sldId id="307"/>
            <p14:sldId id="293"/>
            <p14:sldId id="308"/>
            <p14:sldId id="311"/>
            <p14:sldId id="294"/>
            <p14:sldId id="295"/>
            <p14:sldId id="319"/>
            <p14:sldId id="320"/>
            <p14:sldId id="296"/>
            <p14:sldId id="312"/>
            <p14:sldId id="313"/>
            <p14:sldId id="314"/>
            <p14:sldId id="324"/>
          </p14:sldIdLst>
        </p14:section>
        <p14:section name="Southern Society p420" id="{6C9829EF-CCF1-4E8E-86CC-05C5363E44BB}">
          <p14:sldIdLst>
            <p14:sldId id="322"/>
            <p14:sldId id="297"/>
            <p14:sldId id="298"/>
            <p14:sldId id="299"/>
            <p14:sldId id="315"/>
            <p14:sldId id="316"/>
            <p14:sldId id="317"/>
            <p14:sldId id="300"/>
            <p14:sldId id="310"/>
            <p14:sldId id="301"/>
          </p14:sldIdLst>
        </p14:section>
        <p14:section name="The Slave System p424" id="{DDE793B8-BF8D-49D1-89D6-DD03C8EA2464}">
          <p14:sldIdLst>
            <p14:sldId id="323"/>
            <p14:sldId id="302"/>
            <p14:sldId id="303"/>
            <p14:sldId id="304"/>
            <p14:sldId id="318"/>
            <p14:sldId id="291"/>
            <p14:sldId id="305"/>
            <p14:sldId id="309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17" autoAdjust="0"/>
  </p:normalViewPr>
  <p:slideViewPr>
    <p:cSldViewPr>
      <p:cViewPr varScale="1">
        <p:scale>
          <a:sx n="59" d="100"/>
          <a:sy n="59" d="100"/>
        </p:scale>
        <p:origin x="-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656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6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C77820-D8D7-4D87-A76D-7CF373F2E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2D4F3E-8ED9-40C5-80C0-78731DAC4D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74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7680B5-5374-47DE-9859-E67BCC64D0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384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35D08C-3BAB-49F6-8190-0D94499FF2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12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0E8E2A-2C99-4E74-B9AF-E4584D7CE9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886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F8D16A-A829-45CA-AC73-D2E43C6E86B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48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E3E52-18E1-43C7-9E47-98F7AADD04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52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323E50-5371-4D4F-8646-FB3776627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655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96F0CA-EF40-49D8-B3A3-42531F219E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00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A13CFD-A58C-44C1-BDDA-7121F681F3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943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8E4EB6-AC3C-4275-825D-C228982A44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159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D87F58-F542-4A72-8F10-5470B44D2E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38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3E74F3C-BD70-402D-B714-3D8086A6BC9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554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THE SOUTH</a:t>
            </a:r>
          </a:p>
        </p:txBody>
      </p:sp>
      <p:pic>
        <p:nvPicPr>
          <p:cNvPr id="36868" name="Picture 4" descr="slave famil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8534400" cy="56530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02_cott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cotton bales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551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/>
              <a:t>Some people encouraged southerners to focus on other crops and industries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u="sng" dirty="0">
                <a:solidFill>
                  <a:srgbClr val="000000"/>
                </a:solidFill>
                <a:effectLst/>
                <a:latin typeface="Arial" charset="0"/>
              </a:rPr>
              <a:t>Agriculture</a:t>
            </a:r>
            <a:endParaRPr lang="en-US" sz="3200" u="sng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Corn—primary food crop.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Other food crops—rice, sweet potatoes, wheat, and </a:t>
            </a:r>
            <a:r>
              <a:rPr lang="en-US" b="1" dirty="0">
                <a:solidFill>
                  <a:srgbClr val="000000"/>
                </a:solidFill>
                <a:effectLst/>
                <a:latin typeface="Arial" charset="0"/>
              </a:rPr>
              <a:t>sugarcane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effectLst/>
                <a:latin typeface="Arial" charset="0"/>
              </a:rPr>
              <a:t>Tobacco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charset="0"/>
              </a:rPr>
              <a:t>production- curing and drying leaves very time consuming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ffectLst/>
                <a:latin typeface="Arial" charset="0"/>
              </a:rPr>
              <a:t>Production increased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when a slave developed an improved drying process</a:t>
            </a:r>
            <a:r>
              <a:rPr lang="en-US" dirty="0" smtClean="0">
                <a:solidFill>
                  <a:srgbClr val="000000"/>
                </a:solidFill>
                <a:effectLst/>
                <a:latin typeface="Arial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Hemp and flax also became cash crops.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As long as agriculture profits remained high, investors preferred to invest in land.</a:t>
            </a:r>
          </a:p>
          <a:p>
            <a:endParaRPr lang="en-US" dirty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u="sng" dirty="0">
                <a:solidFill>
                  <a:srgbClr val="000000"/>
                </a:solidFill>
                <a:effectLst/>
                <a:latin typeface="Arial" charset="0"/>
              </a:rPr>
              <a:t>Industry</a:t>
            </a:r>
            <a:endParaRPr lang="en-US" u="sng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Factories in South built to serve farmers’ needs.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Nation’s first steam-powered sawmill built in Louisiana in 1803.</a:t>
            </a: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Entrepreneurs began investing in cotton mills by 1840s.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Tredegar Iron Works: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one of nation’s most productive iron works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Arial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effectLst/>
                <a:latin typeface="Arial" charset="0"/>
              </a:rPr>
              <a:t>Owner- Joseph R. Anderson</a:t>
            </a:r>
            <a:endParaRPr lang="en-US" sz="2400" dirty="0">
              <a:solidFill>
                <a:srgbClr val="000000"/>
              </a:solidFill>
              <a:effectLst/>
              <a:latin typeface="Arial" charset="0"/>
            </a:endParaRPr>
          </a:p>
          <a:p>
            <a:r>
              <a:rPr lang="en-US" sz="2800" dirty="0">
                <a:solidFill>
                  <a:srgbClr val="000000"/>
                </a:solidFill>
                <a:effectLst/>
                <a:latin typeface="Arial" charset="0"/>
              </a:rPr>
              <a:t> Industry remained a small part of southern economy.</a:t>
            </a:r>
          </a:p>
          <a:p>
            <a:endParaRPr lang="en-US" sz="28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 descr="Tredegar Iron Work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685800"/>
            <a:ext cx="7391400" cy="59674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Tredegar Iron Works Muse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7772400" cy="58308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End of Section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1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Southern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</a:p>
          <a:p>
            <a:r>
              <a:rPr lang="en-US" dirty="0" smtClean="0"/>
              <a:t>Section 2</a:t>
            </a:r>
          </a:p>
          <a:p>
            <a:r>
              <a:rPr lang="en-US" dirty="0" smtClean="0"/>
              <a:t>P420-423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3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800"/>
              <a:t>Southern society and culture </a:t>
            </a:r>
            <a:br>
              <a:rPr lang="en-US" sz="3800"/>
            </a:br>
            <a:r>
              <a:rPr lang="en-US" sz="3800"/>
              <a:t>consisted of four main groups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</a:rPr>
              <a:t>Only a third of white southern families had slaves; fewer families had plantations.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</a:rPr>
              <a:t>Planters had a powerful influence over the South.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Arial" charset="0"/>
              </a:rPr>
              <a:t>Other social groups included yeoman farmers, poor whites, slaves, and free African Americans.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200"/>
              <a:t>White Social Groups in the South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5908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>
                <a:solidFill>
                  <a:srgbClr val="000000"/>
                </a:solidFill>
                <a:effectLst/>
                <a:latin typeface="Arial" charset="0"/>
              </a:rPr>
              <a:t>Planters</a:t>
            </a:r>
            <a:endParaRPr lang="en-US" sz="2400" u="sng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  <a:effectLst/>
                <a:latin typeface="Arial" charset="0"/>
              </a:rPr>
              <a:t>Wealthiest members of society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  <a:effectLst/>
                <a:latin typeface="Arial" charset="0"/>
              </a:rPr>
              <a:t>Males concerned with crops and slave laborers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  <a:effectLst/>
                <a:latin typeface="Arial" charset="0"/>
              </a:rPr>
              <a:t>Planters’ wives raised children, ran households, and saw to social duties.</a:t>
            </a:r>
          </a:p>
          <a:p>
            <a:pPr>
              <a:lnSpc>
                <a:spcPct val="90000"/>
              </a:lnSpc>
            </a:pPr>
            <a:r>
              <a:rPr lang="en-US" sz="2200">
                <a:solidFill>
                  <a:srgbClr val="000000"/>
                </a:solidFill>
                <a:effectLst/>
                <a:latin typeface="Arial" charset="0"/>
              </a:rPr>
              <a:t>Marriages were often arranged.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600200"/>
            <a:ext cx="2667000" cy="52117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>
                <a:solidFill>
                  <a:srgbClr val="000000"/>
                </a:solidFill>
                <a:effectLst/>
                <a:latin typeface="Arial" charset="0"/>
              </a:rPr>
              <a:t>Yeomen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FF0000"/>
                </a:solidFill>
                <a:effectLst/>
                <a:latin typeface="Arial" charset="0"/>
              </a:rPr>
              <a:t>Yeomen</a:t>
            </a:r>
            <a:r>
              <a:rPr lang="en-US" sz="2400">
                <a:latin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effectLst/>
                <a:latin typeface="Arial" charset="0"/>
              </a:rPr>
              <a:t>were owners of small farms averaging 100 acres.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charset="0"/>
              </a:rPr>
              <a:t>Comprised of mostly white southerners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charset="0"/>
              </a:rPr>
              <a:t>Families worked long hours.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00"/>
                </a:solidFill>
                <a:effectLst/>
                <a:latin typeface="Arial" charset="0"/>
              </a:rPr>
              <a:t>Some yeomen owned slaves.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6019800" y="1646238"/>
            <a:ext cx="2667000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2400" b="1" u="sng">
                <a:solidFill>
                  <a:srgbClr val="000000"/>
                </a:solidFill>
                <a:latin typeface="Arial" charset="0"/>
              </a:rPr>
              <a:t>Poor Whites</a:t>
            </a:r>
            <a:r>
              <a:rPr lang="en-US" sz="240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Often lived on land that could not grow crops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Survived by hunting, fishing, raising small gardens, and doing odd 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 uiExpand="1" build="p"/>
      <p:bldP spid="53253" grpId="0" build="p"/>
      <p:bldP spid="532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Growth of the Cotton Industry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</a:p>
          <a:p>
            <a:r>
              <a:rPr lang="en-US" dirty="0" smtClean="0"/>
              <a:t>Section 1</a:t>
            </a:r>
          </a:p>
          <a:p>
            <a:r>
              <a:rPr lang="en-US" dirty="0" smtClean="0"/>
              <a:t>P414-419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6361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200"/>
              <a:t>A Southern Plantation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13716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>
                <a:solidFill>
                  <a:srgbClr val="000000"/>
                </a:solidFill>
                <a:effectLst/>
                <a:latin typeface="Arial" charset="0"/>
              </a:rPr>
              <a:t>Plantation House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Planter and his family lived here</a:t>
            </a:r>
            <a:endParaRPr lang="en-US" sz="240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55300" name="Picture 4" descr="Plantation_House_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6705600" cy="44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>
                <a:solidFill>
                  <a:srgbClr val="000000"/>
                </a:solidFill>
                <a:effectLst/>
                <a:latin typeface="Arial" charset="0"/>
              </a:rPr>
              <a:t>Slave Cabins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Slaves lived, crowded into small cabins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82948" name="Picture 4" descr="cab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68580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>
                <a:solidFill>
                  <a:srgbClr val="000000"/>
                </a:solidFill>
                <a:effectLst/>
                <a:latin typeface="Arial" charset="0"/>
              </a:rPr>
              <a:t>Cotton-Ginning Shed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Vital machines housed in shed to protect them from the weather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effectLst/>
              <a:latin typeface="Arial" charset="0"/>
            </a:endParaRPr>
          </a:p>
          <a:p>
            <a:endParaRPr lang="en-US"/>
          </a:p>
        </p:txBody>
      </p:sp>
      <p:pic>
        <p:nvPicPr>
          <p:cNvPr id="83972" name="Picture 4" descr="cotton ginning sh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295400"/>
          </a:xfrm>
        </p:spPr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>
                <a:solidFill>
                  <a:srgbClr val="000000"/>
                </a:solidFill>
                <a:effectLst/>
                <a:latin typeface="Arial" charset="0"/>
              </a:rPr>
              <a:t>Other Buildings</a:t>
            </a:r>
          </a:p>
          <a:p>
            <a:pPr lvl="1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Overseer’s house, barn, smokehouse, stable</a:t>
            </a:r>
          </a:p>
        </p:txBody>
      </p:sp>
      <p:pic>
        <p:nvPicPr>
          <p:cNvPr id="84996" name="Picture 4" descr="overseers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051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800"/>
              <a:t>Other Aspects of Southern Society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500" b="1" dirty="0">
                <a:solidFill>
                  <a:srgbClr val="000000"/>
                </a:solidFill>
                <a:effectLst/>
                <a:latin typeface="Arial" charset="0"/>
              </a:rPr>
              <a:t>Religion</a:t>
            </a:r>
          </a:p>
          <a:p>
            <a:r>
              <a:rPr lang="en-US" sz="3500" dirty="0">
                <a:solidFill>
                  <a:srgbClr val="000000"/>
                </a:solidFill>
                <a:effectLst/>
                <a:latin typeface="Arial" charset="0"/>
              </a:rPr>
              <a:t>Most white southerners shared similar religious beliefs.</a:t>
            </a:r>
          </a:p>
          <a:p>
            <a:r>
              <a:rPr lang="en-US" sz="3500" dirty="0">
                <a:solidFill>
                  <a:srgbClr val="000000"/>
                </a:solidFill>
                <a:effectLst/>
                <a:latin typeface="Arial" charset="0"/>
              </a:rPr>
              <a:t>Families often saw neighbors only at church events.</a:t>
            </a:r>
          </a:p>
          <a:p>
            <a:r>
              <a:rPr lang="en-US" sz="3500" dirty="0">
                <a:solidFill>
                  <a:srgbClr val="000000"/>
                </a:solidFill>
                <a:effectLst/>
                <a:latin typeface="Arial" charset="0"/>
              </a:rPr>
              <a:t>Wealthy white southerners thought that religion justified their place in society and the institution of slavery.</a:t>
            </a:r>
          </a:p>
          <a:p>
            <a:pPr>
              <a:buFont typeface="Wingdings" pitchFamily="2" charset="2"/>
              <a:buNone/>
            </a:pPr>
            <a:endParaRPr lang="en-US" sz="3500" b="1" dirty="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b="1">
                <a:solidFill>
                  <a:srgbClr val="000000"/>
                </a:solidFill>
                <a:effectLst/>
                <a:latin typeface="Arial" charset="0"/>
              </a:rPr>
              <a:t>Urban Life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Many southern cities were on the Atlantic Coast and began as shipping centers.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City governments built water systems and maintained streets. Some provided public education. </a:t>
            </a:r>
          </a:p>
          <a:p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Slaves did much of the work in southern cities.</a:t>
            </a:r>
          </a:p>
          <a:p>
            <a:endParaRPr lang="en-US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800"/>
              <a:t>Free African Americans in the South faced a great deal of discrimination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SzPct val="150000"/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More than 250,000 free African Americans lived in the South in 1860, in both urban and rural areas.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50000"/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Most worked as paid laborers on farms; those in cities worked a variety of jobs.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50000"/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Many governments passed laws limiting the rights of free African Americans—they could not vote, travel freely, or hold certain jobs. Some required that African Americans have a white person represent them in business transactions.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Many white southerners argued that free African Americans did not have the ability to take care of themselves.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The Slave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</a:p>
          <a:p>
            <a:r>
              <a:rPr lang="en-US" dirty="0" smtClean="0"/>
              <a:t>Section 3</a:t>
            </a:r>
          </a:p>
          <a:p>
            <a:r>
              <a:rPr lang="en-US" dirty="0" smtClean="0"/>
              <a:t>P424-429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42247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Slaves worked at a variety of jobs </a:t>
            </a:r>
            <a:br>
              <a:rPr lang="en-US" sz="4000"/>
            </a:br>
            <a:r>
              <a:rPr lang="en-US" sz="4000"/>
              <a:t>on plantations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Most enslaved African Americans lived in rural areas and worked on farms and plantations.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Most worked in the fields, where plantation owners used the gang-labor system.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effectLst/>
                <a:latin typeface="Arial" charset="0"/>
              </a:rPr>
              <a:t>All field hands worked on the same task at the same time.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Men, women, and children older than 10 were forced to do the same work from sunup to sundown with little concern for sickness and poor weather.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Other Types of Work Done by Slaves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Some slaves worked as butlers, cooks, or nurses in planter’s house.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They often had better food, clothing, and shelter than field hands but usually had to work longer hours.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Some worked skilled jobs, such as blacksmithing or carpentry.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Some slaveholders let their slaves sell their labor to other people.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Some slaves earned enough money this way to buy their freedom.</a:t>
            </a:r>
          </a:p>
          <a:p>
            <a:endParaRPr lang="en-US" sz="280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800"/>
              <a:t>The invention of the cotton gin </a:t>
            </a:r>
            <a:br>
              <a:rPr lang="en-US" sz="3800"/>
            </a:br>
            <a:r>
              <a:rPr lang="en-US" sz="3800"/>
              <a:t>revived the economy of the South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51054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latin typeface="Arial" charset="0"/>
              </a:rPr>
              <a:t>Prices for major southern crops—tobacco, rice, and indigo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Arial" charset="0"/>
              </a:rPr>
              <a:t>— </a:t>
            </a:r>
            <a:r>
              <a:rPr lang="en-US" sz="2600" b="1" dirty="0" smtClean="0">
                <a:solidFill>
                  <a:srgbClr val="000000"/>
                </a:solidFill>
                <a:effectLst/>
                <a:latin typeface="Arial" charset="0"/>
              </a:rPr>
              <a:t>fell </a:t>
            </a:r>
            <a:r>
              <a:rPr lang="en-US" sz="2600" dirty="0">
                <a:solidFill>
                  <a:srgbClr val="000000"/>
                </a:solidFill>
                <a:effectLst/>
                <a:latin typeface="Arial" charset="0"/>
              </a:rPr>
              <a:t>after the American Revolution. </a:t>
            </a:r>
          </a:p>
          <a:p>
            <a:pPr>
              <a:spcBef>
                <a:spcPct val="0"/>
              </a:spcBef>
            </a:pPr>
            <a:r>
              <a:rPr lang="en-US" sz="2600" b="1" dirty="0">
                <a:solidFill>
                  <a:srgbClr val="000000"/>
                </a:solidFill>
                <a:effectLst/>
                <a:latin typeface="Arial" charset="0"/>
              </a:rPr>
              <a:t>Cotton</a:t>
            </a:r>
            <a:r>
              <a:rPr lang="en-US" sz="2600" dirty="0">
                <a:solidFill>
                  <a:srgbClr val="000000"/>
                </a:solidFill>
                <a:effectLst/>
                <a:latin typeface="Arial" charset="0"/>
              </a:rPr>
              <a:t> was not profitable, because of the difficulty of removing seeds.</a:t>
            </a:r>
          </a:p>
          <a:p>
            <a:pPr>
              <a:spcBef>
                <a:spcPct val="0"/>
              </a:spcBef>
            </a:pPr>
            <a:r>
              <a:rPr lang="en-US" sz="2600" dirty="0">
                <a:solidFill>
                  <a:srgbClr val="000000"/>
                </a:solidFill>
                <a:effectLst/>
                <a:latin typeface="Arial" charset="0"/>
              </a:rPr>
              <a:t>Demand for American cotton grew rapidly with the rise of British textile mills.</a:t>
            </a:r>
          </a:p>
          <a:p>
            <a:pPr>
              <a:buFont typeface="Wingdings" pitchFamily="2" charset="2"/>
              <a:buNone/>
            </a:pPr>
            <a:endParaRPr lang="en-US" sz="2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45062" name="Picture 6" descr="cotton_zo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270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Life under slavery was difficult and dehumanizing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Slaveholders viewed slaves as property, not people. Slaves could be sold at auction, with families often separated with little hope of reunion.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50000"/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Slave traders sometimes kidnapped free African Americans and sold them into slavery.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Enslaved people often endured poor living conditions, such as dirt-floor cabins, cheap, coarse clothing, and small food rations.</a:t>
            </a:r>
          </a:p>
          <a:p>
            <a:pPr>
              <a:lnSpc>
                <a:spcPct val="90000"/>
              </a:lnSpc>
              <a:spcBef>
                <a:spcPct val="0"/>
              </a:spcBef>
              <a:buSzPct val="150000"/>
              <a:buFont typeface="Wingdings" pitchFamily="2" charset="2"/>
              <a:buChar char="§"/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Some planters used punishment to encourage slaves’ obedience. They used irons and chains, stocks, and whips to punish slaves and also passed strict slave codes to prohibit movement.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slave cha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069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5" descr="Whipping-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33713"/>
            <a:ext cx="5257800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slave beat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76400" y="0"/>
            <a:ext cx="5949950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Slave culture centered around family, community, and religion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3505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Family was the most important aspect of slave communities.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Slave parents passed down family histories and African cultures and traditions.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Slaves told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folktales</a:t>
            </a:r>
            <a:r>
              <a:rPr lang="en-US" b="1">
                <a:latin typeface="Arial" charset="0"/>
              </a:rPr>
              <a:t> 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to teach lessons about how to survive under slavery.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876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Religion played an important part in slave culture.</a:t>
            </a:r>
          </a:p>
          <a:p>
            <a:pPr lvl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By the early 1800s many slaves were Christians. </a:t>
            </a:r>
          </a:p>
          <a:p>
            <a:pPr lvl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They believed they were like the Hebrew slaves in ancient Egypt and would someday have freedom.</a:t>
            </a:r>
          </a:p>
          <a:p>
            <a:pPr lvl="1">
              <a:spcBef>
                <a:spcPct val="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Some slaves sang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spirituals</a:t>
            </a:r>
            <a:r>
              <a:rPr lang="en-US">
                <a:latin typeface="Arial" charset="0"/>
              </a:rPr>
              <a:t> 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to express religious beliefs.</a:t>
            </a:r>
          </a:p>
          <a:p>
            <a:pPr>
              <a:spcBef>
                <a:spcPct val="3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Slaves attempted to rebel in many ways, including holding their own religious beliefs, slowing down work, and planning escapes.</a:t>
            </a:r>
          </a:p>
          <a:p>
            <a:endParaRPr lang="en-US" sz="240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Slave uprisings led to stricter slave codes in many states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White southerners lived in fear of slave revolts, which were relatively rare.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Nat Turner’s Rebellion</a:t>
            </a:r>
            <a:r>
              <a:rPr lang="en-US" sz="2800" b="1">
                <a:latin typeface="Arial" charset="0"/>
              </a:rPr>
              <a:t> </a:t>
            </a: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was the most violent slave revolt.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In 1831 Nat Turner, a slave, led a group of slaves in a plan to kill all slaveholders in the county, killing about 60 white people.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More than 100 innocent slaves were killed in an attempt to stop the rebellion.</a:t>
            </a:r>
          </a:p>
          <a:p>
            <a:pPr lvl="1">
              <a:lnSpc>
                <a:spcPct val="80000"/>
              </a:lnSpc>
              <a:spcBef>
                <a:spcPct val="3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Turner was captured and executed.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effectLst/>
                <a:latin typeface="Arial" charset="0"/>
              </a:rPr>
              <a:t>Many states strengthened slave codes, placing stricter controls on the slave population as a result.</a:t>
            </a:r>
          </a:p>
          <a:p>
            <a:pPr>
              <a:lnSpc>
                <a:spcPct val="80000"/>
              </a:lnSpc>
            </a:pPr>
            <a:endParaRPr lang="en-US" sz="2800"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Cotton is King</a:t>
            </a: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95800" cy="525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500" b="1" dirty="0">
                <a:solidFill>
                  <a:srgbClr val="000000"/>
                </a:solidFill>
                <a:effectLst/>
                <a:latin typeface="Arial" charset="0"/>
              </a:rPr>
              <a:t>Eli Whitney </a:t>
            </a:r>
            <a:r>
              <a:rPr lang="en-US" sz="2500" dirty="0">
                <a:solidFill>
                  <a:srgbClr val="000000"/>
                </a:solidFill>
                <a:effectLst/>
                <a:latin typeface="Arial" charset="0"/>
              </a:rPr>
              <a:t>patented the</a:t>
            </a:r>
            <a:r>
              <a:rPr lang="en-US" sz="2500" dirty="0">
                <a:latin typeface="Arial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effectLst/>
                <a:latin typeface="Arial" charset="0"/>
              </a:rPr>
              <a:t>cotton gin</a:t>
            </a:r>
            <a:r>
              <a:rPr lang="en-US" sz="2500" dirty="0">
                <a:solidFill>
                  <a:srgbClr val="000000"/>
                </a:solidFill>
                <a:effectLst/>
                <a:latin typeface="Arial" charset="0"/>
              </a:rPr>
              <a:t>, a machine to remove seeds from cotton, in 1793.</a:t>
            </a:r>
          </a:p>
          <a:p>
            <a:pPr>
              <a:spcBef>
                <a:spcPct val="0"/>
              </a:spcBef>
            </a:pPr>
            <a:r>
              <a:rPr lang="en-US" sz="2500" b="1" dirty="0">
                <a:solidFill>
                  <a:srgbClr val="FF0000"/>
                </a:solidFill>
                <a:effectLst/>
                <a:latin typeface="Arial" charset="0"/>
              </a:rPr>
              <a:t>Planters</a:t>
            </a:r>
            <a:r>
              <a:rPr lang="en-US" sz="2500" dirty="0">
                <a:solidFill>
                  <a:srgbClr val="000000"/>
                </a:solidFill>
                <a:effectLst/>
                <a:latin typeface="Arial" charset="0"/>
              </a:rPr>
              <a:t>—large-scale farmers—soon adopted the cotton gin and were able to process tons of cotton much faster than hand processing.</a:t>
            </a:r>
          </a:p>
          <a:p>
            <a:pPr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effectLst/>
                <a:latin typeface="Arial" charset="0"/>
              </a:rPr>
              <a:t>A healthy cotton crop could now guarantee financial success because of high demand.</a:t>
            </a:r>
          </a:p>
          <a:p>
            <a:endParaRPr lang="en-US" sz="2500" dirty="0">
              <a:solidFill>
                <a:srgbClr val="000000"/>
              </a:solidFill>
              <a:effectLst/>
            </a:endParaRPr>
          </a:p>
        </p:txBody>
      </p:sp>
      <p:pic>
        <p:nvPicPr>
          <p:cNvPr id="63496" name="Picture 8" descr="02_cot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cotton gin created a cotton boom in which farmers grew little else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Cotton gin made cotton so profitable that southern farmers abandoned other crops.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Removal of Native Americans opened up more land for cotton farmers in Southeast.</a:t>
            </a:r>
          </a:p>
        </p:txBody>
      </p:sp>
      <p:pic>
        <p:nvPicPr>
          <p:cNvPr id="47109" name="Picture 5" descr="cottong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48100" cy="38481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Development of new types of cotton helped spread production throughout South, as far west as Texas.</a:t>
            </a:r>
          </a:p>
          <a:p>
            <a:pPr lvl="1">
              <a:spcBef>
                <a:spcPct val="10000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This area became known as the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cotton belt</a:t>
            </a:r>
            <a:r>
              <a:rPr lang="en-US" sz="3200" dirty="0">
                <a:latin typeface="Arial" charset="0"/>
              </a:rPr>
              <a:t>.</a:t>
            </a:r>
          </a:p>
          <a:p>
            <a:pPr lvl="1">
              <a:spcBef>
                <a:spcPct val="10000"/>
              </a:spcBef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</a:rPr>
              <a:t>United States produced more than half the cotton grown in the world by 1840.</a:t>
            </a:r>
          </a:p>
          <a:p>
            <a:pPr>
              <a:spcBef>
                <a:spcPct val="10000"/>
              </a:spcBef>
            </a:pP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Economic boom attracted new settlers, built up wealth among white southerners, and firmly established slavery in the South.</a:t>
            </a:r>
          </a:p>
          <a:p>
            <a:endParaRPr lang="en-US" sz="28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cotton variety grap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200"/>
              <a:t>Cotton Belt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latin typeface="Arial" charset="0"/>
              </a:rPr>
              <a:t>Cotton had many advantages as cash crop: inexpensive to market and easy to store and transport.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latin typeface="Arial" charset="0"/>
              </a:rPr>
              <a:t>Cotton had major disadvantage—used up nutrients in soil—so farmers began </a:t>
            </a:r>
            <a:r>
              <a:rPr lang="en-US" sz="3000" b="1" dirty="0">
                <a:solidFill>
                  <a:srgbClr val="000000"/>
                </a:solidFill>
                <a:effectLst/>
                <a:latin typeface="Arial" charset="0"/>
              </a:rPr>
              <a:t>crop rotation</a:t>
            </a:r>
            <a:r>
              <a:rPr lang="en-US" sz="3000" dirty="0">
                <a:solidFill>
                  <a:srgbClr val="000000"/>
                </a:solidFill>
                <a:effectLst/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latin typeface="Arial" charset="0"/>
              </a:rPr>
              <a:t>Farmers developed stronger types of cotton through crossbreeding, which expanded the cotton industry.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effectLst/>
                <a:latin typeface="Arial" charset="0"/>
              </a:rPr>
              <a:t>Cotton industry was labor intensive; need for more slaves caused increase in internal slave trade. Instead of paying free workers, planters used enslaved Africans.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200"/>
              <a:t>Cotton Trade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Southern cotton was used to make cloth in England and the North.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Great Britain became the South’s most valued foreign trading partner.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Increased trade led to the growth of port cities, including Charleston, Savannah, and New Orleans.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Crop brokers, called</a:t>
            </a:r>
            <a:r>
              <a:rPr lang="en-US">
                <a:latin typeface="Arial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factors</a:t>
            </a:r>
            <a:r>
              <a:rPr lang="en-US">
                <a:solidFill>
                  <a:srgbClr val="000000"/>
                </a:solidFill>
                <a:effectLst/>
                <a:latin typeface="Arial" charset="0"/>
              </a:rPr>
              <a:t>, managed the cotton trade.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theme/theme1.xml><?xml version="1.0" encoding="utf-8"?>
<a:theme xmlns:a="http://schemas.openxmlformats.org/drawingml/2006/main" name="Stream">
  <a:themeElements>
    <a:clrScheme name="Stream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386</TotalTime>
  <Words>1332</Words>
  <Application>Microsoft Office PowerPoint</Application>
  <PresentationFormat>On-screen Show (4:3)</PresentationFormat>
  <Paragraphs>127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Stream</vt:lpstr>
      <vt:lpstr>THE SOUTH</vt:lpstr>
      <vt:lpstr>Growth of the Cotton Industry</vt:lpstr>
      <vt:lpstr>The invention of the cotton gin  revived the economy of the South</vt:lpstr>
      <vt:lpstr>Cotton is King</vt:lpstr>
      <vt:lpstr>The cotton gin created a cotton boom in which farmers grew little else</vt:lpstr>
      <vt:lpstr>Slide 6</vt:lpstr>
      <vt:lpstr>Slide 7</vt:lpstr>
      <vt:lpstr>Cotton Belt</vt:lpstr>
      <vt:lpstr>Cotton Trade</vt:lpstr>
      <vt:lpstr>Slide 10</vt:lpstr>
      <vt:lpstr>Slide 11</vt:lpstr>
      <vt:lpstr>Some people encouraged southerners to focus on other crops and industries</vt:lpstr>
      <vt:lpstr>Slide 13</vt:lpstr>
      <vt:lpstr>Slide 14</vt:lpstr>
      <vt:lpstr>Slide 15</vt:lpstr>
      <vt:lpstr>End of Section</vt:lpstr>
      <vt:lpstr>Southern Society</vt:lpstr>
      <vt:lpstr>Southern society and culture  consisted of four main groups</vt:lpstr>
      <vt:lpstr>White Social Groups in the South</vt:lpstr>
      <vt:lpstr>A Southern Plantation</vt:lpstr>
      <vt:lpstr>Slide 21</vt:lpstr>
      <vt:lpstr>Slide 22</vt:lpstr>
      <vt:lpstr>Slide 23</vt:lpstr>
      <vt:lpstr>Other Aspects of Southern Society</vt:lpstr>
      <vt:lpstr>Slide 25</vt:lpstr>
      <vt:lpstr>Free African Americans in the South faced a great deal of discrimination</vt:lpstr>
      <vt:lpstr>The Slave System</vt:lpstr>
      <vt:lpstr>Slaves worked at a variety of jobs  on plantations</vt:lpstr>
      <vt:lpstr>Other Types of Work Done by Slaves</vt:lpstr>
      <vt:lpstr>Life under slavery was difficult and dehumanizing</vt:lpstr>
      <vt:lpstr>Slide 31</vt:lpstr>
      <vt:lpstr>Slide 32</vt:lpstr>
      <vt:lpstr>Slave culture centered around family, community, and religion</vt:lpstr>
      <vt:lpstr>Slide 34</vt:lpstr>
      <vt:lpstr>Slave uprisings led to stricter slave codes in many states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Price</dc:creator>
  <cp:lastModifiedBy>Wilmer</cp:lastModifiedBy>
  <cp:revision>19</cp:revision>
  <dcterms:created xsi:type="dcterms:W3CDTF">2008-02-18T14:56:42Z</dcterms:created>
  <dcterms:modified xsi:type="dcterms:W3CDTF">2015-07-12T00:08:40Z</dcterms:modified>
</cp:coreProperties>
</file>