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8" r:id="rId3"/>
    <p:sldId id="263" r:id="rId4"/>
    <p:sldId id="310" r:id="rId5"/>
    <p:sldId id="311" r:id="rId6"/>
    <p:sldId id="264" r:id="rId7"/>
    <p:sldId id="319" r:id="rId8"/>
    <p:sldId id="313" r:id="rId9"/>
    <p:sldId id="314" r:id="rId10"/>
    <p:sldId id="315" r:id="rId11"/>
    <p:sldId id="316" r:id="rId12"/>
    <p:sldId id="265" r:id="rId13"/>
    <p:sldId id="320" r:id="rId14"/>
    <p:sldId id="317" r:id="rId15"/>
    <p:sldId id="318" r:id="rId16"/>
    <p:sldId id="266" r:id="rId17"/>
    <p:sldId id="321" r:id="rId18"/>
    <p:sldId id="322" r:id="rId19"/>
    <p:sldId id="267" r:id="rId20"/>
    <p:sldId id="268" r:id="rId21"/>
    <p:sldId id="269" r:id="rId22"/>
    <p:sldId id="324" r:id="rId23"/>
    <p:sldId id="325" r:id="rId24"/>
    <p:sldId id="323" r:id="rId25"/>
    <p:sldId id="326" r:id="rId26"/>
    <p:sldId id="327" r:id="rId27"/>
    <p:sldId id="328" r:id="rId28"/>
    <p:sldId id="308" r:id="rId29"/>
    <p:sldId id="259" r:id="rId30"/>
    <p:sldId id="270" r:id="rId31"/>
    <p:sldId id="331" r:id="rId32"/>
    <p:sldId id="332" r:id="rId33"/>
    <p:sldId id="333" r:id="rId34"/>
    <p:sldId id="334" r:id="rId35"/>
    <p:sldId id="272" r:id="rId36"/>
    <p:sldId id="335" r:id="rId37"/>
    <p:sldId id="339" r:id="rId38"/>
    <p:sldId id="336" r:id="rId39"/>
    <p:sldId id="337" r:id="rId40"/>
    <p:sldId id="273" r:id="rId41"/>
    <p:sldId id="343" r:id="rId42"/>
    <p:sldId id="342" r:id="rId43"/>
    <p:sldId id="341" r:id="rId44"/>
    <p:sldId id="340" r:id="rId45"/>
    <p:sldId id="345" r:id="rId46"/>
    <p:sldId id="346" r:id="rId47"/>
    <p:sldId id="307" r:id="rId48"/>
    <p:sldId id="260" r:id="rId49"/>
    <p:sldId id="274" r:id="rId50"/>
    <p:sldId id="304" r:id="rId51"/>
    <p:sldId id="275" r:id="rId52"/>
    <p:sldId id="276" r:id="rId53"/>
    <p:sldId id="277" r:id="rId54"/>
    <p:sldId id="278" r:id="rId55"/>
    <p:sldId id="279" r:id="rId56"/>
    <p:sldId id="280" r:id="rId57"/>
    <p:sldId id="281" r:id="rId58"/>
    <p:sldId id="262" r:id="rId59"/>
    <p:sldId id="282" r:id="rId60"/>
    <p:sldId id="306" r:id="rId61"/>
    <p:sldId id="261" r:id="rId62"/>
    <p:sldId id="283" r:id="rId63"/>
    <p:sldId id="284" r:id="rId64"/>
    <p:sldId id="285" r:id="rId65"/>
    <p:sldId id="286" r:id="rId66"/>
    <p:sldId id="287" r:id="rId67"/>
    <p:sldId id="288" r:id="rId68"/>
    <p:sldId id="289" r:id="rId69"/>
    <p:sldId id="291" r:id="rId70"/>
    <p:sldId id="290" r:id="rId71"/>
    <p:sldId id="309" r:id="rId72"/>
    <p:sldId id="257" r:id="rId73"/>
    <p:sldId id="292" r:id="rId74"/>
    <p:sldId id="296" r:id="rId75"/>
    <p:sldId id="293" r:id="rId76"/>
    <p:sldId id="297" r:id="rId77"/>
    <p:sldId id="298" r:id="rId78"/>
    <p:sldId id="294" r:id="rId79"/>
    <p:sldId id="295" r:id="rId80"/>
    <p:sldId id="300" r:id="rId81"/>
    <p:sldId id="299" r:id="rId82"/>
    <p:sldId id="301" r:id="rId83"/>
    <p:sldId id="303" r:id="rId84"/>
    <p:sldId id="302" r:id="rId85"/>
    <p:sldId id="27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E08ADDE-0CB1-4675-A6A6-02154849B6CD}">
          <p14:sldIdLst>
            <p14:sldId id="256"/>
          </p14:sldIdLst>
        </p14:section>
        <p14:section name="Sec 1:Immigrants and Urban Challenges" id="{5DE21550-E0CA-4333-8B45-472560C9E09A}">
          <p14:sldIdLst>
            <p14:sldId id="258"/>
            <p14:sldId id="263"/>
            <p14:sldId id="310"/>
            <p14:sldId id="311"/>
            <p14:sldId id="264"/>
            <p14:sldId id="319"/>
            <p14:sldId id="313"/>
            <p14:sldId id="314"/>
            <p14:sldId id="315"/>
            <p14:sldId id="316"/>
            <p14:sldId id="265"/>
            <p14:sldId id="320"/>
            <p14:sldId id="317"/>
            <p14:sldId id="318"/>
            <p14:sldId id="266"/>
            <p14:sldId id="321"/>
            <p14:sldId id="322"/>
            <p14:sldId id="267"/>
            <p14:sldId id="268"/>
            <p14:sldId id="269"/>
            <p14:sldId id="324"/>
            <p14:sldId id="325"/>
            <p14:sldId id="323"/>
            <p14:sldId id="326"/>
            <p14:sldId id="327"/>
            <p14:sldId id="328"/>
            <p14:sldId id="308"/>
          </p14:sldIdLst>
        </p14:section>
        <p14:section name="Sec 2: American Arts p443-447" id="{E49DDB8A-E7EF-43FB-B11B-7CDA8BD97C31}">
          <p14:sldIdLst>
            <p14:sldId id="259"/>
            <p14:sldId id="270"/>
            <p14:sldId id="331"/>
            <p14:sldId id="332"/>
            <p14:sldId id="333"/>
            <p14:sldId id="334"/>
            <p14:sldId id="272"/>
            <p14:sldId id="335"/>
            <p14:sldId id="339"/>
            <p14:sldId id="336"/>
            <p14:sldId id="337"/>
            <p14:sldId id="273"/>
            <p14:sldId id="343"/>
            <p14:sldId id="342"/>
            <p14:sldId id="341"/>
            <p14:sldId id="340"/>
            <p14:sldId id="345"/>
            <p14:sldId id="346"/>
            <p14:sldId id="307"/>
          </p14:sldIdLst>
        </p14:section>
        <p14:section name="Sec 3: Reforming Society" id="{DF84A4CB-C32E-49D3-B42E-8CEDEC6C8CBF}">
          <p14:sldIdLst>
            <p14:sldId id="260"/>
            <p14:sldId id="274"/>
            <p14:sldId id="304"/>
            <p14:sldId id="275"/>
            <p14:sldId id="276"/>
            <p14:sldId id="277"/>
            <p14:sldId id="278"/>
            <p14:sldId id="279"/>
            <p14:sldId id="280"/>
            <p14:sldId id="281"/>
            <p14:sldId id="262"/>
            <p14:sldId id="282"/>
            <p14:sldId id="306"/>
          </p14:sldIdLst>
        </p14:section>
        <p14:section name="Sec 4: The Movement to End Slavery" id="{27B7D8BC-B55E-40EE-86FA-E1479D49DA4B}">
          <p14:sldIdLst>
            <p14:sldId id="261"/>
            <p14:sldId id="283"/>
            <p14:sldId id="284"/>
            <p14:sldId id="285"/>
            <p14:sldId id="286"/>
            <p14:sldId id="287"/>
            <p14:sldId id="288"/>
            <p14:sldId id="289"/>
            <p14:sldId id="291"/>
            <p14:sldId id="290"/>
            <p14:sldId id="309"/>
          </p14:sldIdLst>
        </p14:section>
        <p14:section name="Sec 5: Women’s Rights" id="{45B51FD8-EF79-46AE-BCF5-7C93051B1AD7}">
          <p14:sldIdLst>
            <p14:sldId id="257"/>
            <p14:sldId id="292"/>
            <p14:sldId id="296"/>
            <p14:sldId id="293"/>
            <p14:sldId id="297"/>
            <p14:sldId id="298"/>
            <p14:sldId id="294"/>
            <p14:sldId id="295"/>
            <p14:sldId id="300"/>
            <p14:sldId id="299"/>
            <p14:sldId id="301"/>
            <p14:sldId id="303"/>
            <p14:sldId id="302"/>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41" autoAdjust="0"/>
  </p:normalViewPr>
  <p:slideViewPr>
    <p:cSldViewPr>
      <p:cViewPr varScale="1">
        <p:scale>
          <a:sx n="49" d="100"/>
          <a:sy n="49" d="100"/>
        </p:scale>
        <p:origin x="-39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748E1-68DA-4915-8471-87E3A2C63BFC}" type="datetimeFigureOut">
              <a:rPr lang="en-US" smtClean="0"/>
              <a:pPr/>
              <a:t>7/11/2015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C499A-4D58-4A5F-929D-B95346A8A2B2}" type="slidenum">
              <a:rPr lang="en-US" smtClean="0"/>
              <a:pPr/>
              <a:t>‹#›</a:t>
            </a:fld>
            <a:endParaRPr lang="en-US" dirty="0"/>
          </a:p>
        </p:txBody>
      </p:sp>
    </p:spTree>
    <p:extLst>
      <p:ext uri="{BB962C8B-B14F-4D97-AF65-F5344CB8AC3E}">
        <p14:creationId xmlns:p14="http://schemas.microsoft.com/office/powerpoint/2010/main" xmlns="" val="387347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25.uua.org/uuhs/duub/articles/brookfarm.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Arthur_Dimmesdale" TargetMode="External"/><Relationship Id="rId3" Type="http://schemas.openxmlformats.org/officeDocument/2006/relationships/hyperlink" Target="http://en.wikipedia.org/wiki/Prison" TargetMode="External"/><Relationship Id="rId7" Type="http://schemas.openxmlformats.org/officeDocument/2006/relationships/hyperlink" Target="http://en.wikipedia.org/wiki/Roger_Chillingworth"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en.wikipedia.org/wiki/Public_humiliation" TargetMode="External"/><Relationship Id="rId5" Type="http://schemas.openxmlformats.org/officeDocument/2006/relationships/hyperlink" Target="http://en.wikipedia.org/wiki/A" TargetMode="External"/><Relationship Id="rId4" Type="http://schemas.openxmlformats.org/officeDocument/2006/relationships/hyperlink" Target="http://en.wikipedia.org/wiki/Scarlet_(color)" TargetMode="External"/><Relationship Id="rId9" Type="http://schemas.openxmlformats.org/officeDocument/2006/relationships/hyperlink" Target="http://en.wikipedia.org/wiki/The_Scarlet_Letter"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Nantucket,_Massachusetts" TargetMode="External"/><Relationship Id="rId3" Type="http://schemas.openxmlformats.org/officeDocument/2006/relationships/hyperlink" Target="http://en.wikipedia.org/wiki/Bunk_bed" TargetMode="External"/><Relationship Id="rId7" Type="http://schemas.openxmlformats.org/officeDocument/2006/relationships/hyperlink" Target="http://en.wikipedia.org/wiki/Queequeg"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en.wikipedia.org/wiki/Harpoon" TargetMode="External"/><Relationship Id="rId11" Type="http://schemas.openxmlformats.org/officeDocument/2006/relationships/hyperlink" Target="http://en.wikipedia.org/wiki/Whale_oil" TargetMode="External"/><Relationship Id="rId5" Type="http://schemas.openxmlformats.org/officeDocument/2006/relationships/hyperlink" Target="http://en.wikipedia.org/wiki/Polynesia" TargetMode="External"/><Relationship Id="rId10" Type="http://schemas.openxmlformats.org/officeDocument/2006/relationships/hyperlink" Target="http://en.wikipedia.org/wiki/Quaker" TargetMode="External"/><Relationship Id="rId4" Type="http://schemas.openxmlformats.org/officeDocument/2006/relationships/hyperlink" Target="http://en.wikipedia.org/wiki/Tattoo" TargetMode="External"/><Relationship Id="rId9" Type="http://schemas.openxmlformats.org/officeDocument/2006/relationships/hyperlink" Target="http://en.wikipedia.org/wiki/Pequod_(Moby-Dick)"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The_Raven" TargetMode="External"/><Relationship Id="rId3" Type="http://schemas.openxmlformats.org/officeDocument/2006/relationships/hyperlink" Target="http://en.wikipedia.org/wiki/Narrative_poetry" TargetMode="External"/><Relationship Id="rId7" Type="http://schemas.openxmlformats.org/officeDocument/2006/relationships/hyperlink" Target="http://en.wikipedia.org/wiki/Raven"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en.wikipedia.org/wiki/Talking_animal" TargetMode="External"/><Relationship Id="rId11" Type="http://schemas.openxmlformats.org/officeDocument/2006/relationships/hyperlink" Target="http://en.wikipedia.org/wiki/Classical_antiquity" TargetMode="External"/><Relationship Id="rId5" Type="http://schemas.openxmlformats.org/officeDocument/2006/relationships/hyperlink" Target="http://en.wikipedia.org/wiki/Supernatural" TargetMode="External"/><Relationship Id="rId10" Type="http://schemas.openxmlformats.org/officeDocument/2006/relationships/hyperlink" Target="http://en.wikipedia.org/wiki/Folklore" TargetMode="External"/><Relationship Id="rId4" Type="http://schemas.openxmlformats.org/officeDocument/2006/relationships/hyperlink" Target="http://en.wikipedia.org/wiki/Edgar_Allan_Poe" TargetMode="External"/><Relationship Id="rId9" Type="http://schemas.openxmlformats.org/officeDocument/2006/relationships/hyperlink" Target="http://en.wikipedia.org/wiki/Athen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mily_Dickinson"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en.wikipedia.org/wiki/Half_rhym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Nokomi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Walt_Whitman"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en.wikipedia.org/wiki/John_Peter_Lesle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by Unitarian minister George Ripley. Founded 1841 went bankrupt 1847 influenced many of the social reform movements of its day: abolitionist, workingman’s movement women’s rights.</a:t>
            </a:r>
            <a:r>
              <a:rPr lang="en-US" baseline="0" dirty="0" smtClean="0"/>
              <a:t> Emerson, Fuller &amp; Thoreau declined to live there</a:t>
            </a:r>
          </a:p>
          <a:p>
            <a:r>
              <a:rPr lang="en-US" sz="1200" b="0" i="0" kern="1200" dirty="0" smtClean="0">
                <a:solidFill>
                  <a:schemeClr val="tx1"/>
                </a:solidFill>
                <a:effectLst/>
                <a:latin typeface="+mn-lt"/>
                <a:ea typeface="+mn-ea"/>
                <a:cs typeface="+mn-cs"/>
              </a:rPr>
              <a:t>Although it passed away with little more than a whimper, Brook Farm cannot be considered a failure. It profoundly affected the lives of almost everyone it touched: the residents, the children educated there, and the individualistic supporters. Hawthorne based the satiric novel, </a:t>
            </a:r>
            <a:r>
              <a:rPr lang="en-US" sz="1200" b="0" i="1" kern="1200" dirty="0" smtClean="0">
                <a:solidFill>
                  <a:schemeClr val="tx1"/>
                </a:solidFill>
                <a:effectLst/>
                <a:latin typeface="+mn-lt"/>
                <a:ea typeface="+mn-ea"/>
                <a:cs typeface="+mn-cs"/>
              </a:rPr>
              <a:t>The Blithesdale Romance</a:t>
            </a:r>
            <a:r>
              <a:rPr lang="en-US" sz="1200" b="0" i="0" kern="1200" dirty="0" smtClean="0">
                <a:solidFill>
                  <a:schemeClr val="tx1"/>
                </a:solidFill>
                <a:effectLst/>
                <a:latin typeface="+mn-lt"/>
                <a:ea typeface="+mn-ea"/>
                <a:cs typeface="+mn-cs"/>
              </a:rPr>
              <a:t>, 1852, on his experience there. Brook Farm left an indelible mark on American history, and remains a model for intentional communities throughout the world. </a:t>
            </a:r>
            <a:endParaRPr lang="en-US" baseline="0" dirty="0" smtClean="0"/>
          </a:p>
          <a:p>
            <a:r>
              <a:rPr lang="en-US" dirty="0" smtClean="0">
                <a:hlinkClick r:id="rId3"/>
              </a:rPr>
              <a:t>http://www25.uua.org/uuhs/duub/articles/brookfarm.html</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34</a:t>
            </a:fld>
            <a:endParaRPr lang="en-US" dirty="0"/>
          </a:p>
        </p:txBody>
      </p:sp>
    </p:spTree>
    <p:extLst>
      <p:ext uri="{BB962C8B-B14F-4D97-AF65-F5344CB8AC3E}">
        <p14:creationId xmlns:p14="http://schemas.microsoft.com/office/powerpoint/2010/main" xmlns="" val="5102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Romanticism </a:t>
            </a:r>
            <a:r>
              <a:rPr lang="en-US" b="1" dirty="0" smtClean="0"/>
              <a:t>A.</a:t>
            </a:r>
            <a:r>
              <a:rPr lang="en-US" dirty="0" smtClean="0"/>
              <a:t> involved a great interest in the simplicity of Nature </a:t>
            </a:r>
            <a:r>
              <a:rPr lang="en-US" b="1" dirty="0" smtClean="0"/>
              <a:t>B</a:t>
            </a:r>
            <a:r>
              <a:rPr lang="en-US" dirty="0" smtClean="0"/>
              <a:t>. an emphasis on individual expression </a:t>
            </a:r>
            <a:r>
              <a:rPr lang="en-US" b="1" dirty="0" smtClean="0"/>
              <a:t>C.</a:t>
            </a:r>
            <a:r>
              <a:rPr lang="en-US" baseline="0" dirty="0" smtClean="0"/>
              <a:t> </a:t>
            </a:r>
            <a:r>
              <a:rPr lang="en-US" dirty="0" smtClean="0"/>
              <a:t> rejection of established rules</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35</a:t>
            </a:fld>
            <a:endParaRPr lang="en-US" dirty="0"/>
          </a:p>
        </p:txBody>
      </p:sp>
    </p:spTree>
    <p:extLst>
      <p:ext uri="{BB962C8B-B14F-4D97-AF65-F5344CB8AC3E}">
        <p14:creationId xmlns:p14="http://schemas.microsoft.com/office/powerpoint/2010/main" xmlns="" val="39126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Hester Prynne, has been led from the town </a:t>
            </a:r>
            <a:r>
              <a:rPr lang="en-US" sz="1200" b="0" i="0" u="sng" kern="1200" dirty="0" smtClean="0">
                <a:solidFill>
                  <a:schemeClr val="tx1"/>
                </a:solidFill>
                <a:effectLst/>
                <a:latin typeface="+mn-lt"/>
                <a:ea typeface="+mn-ea"/>
                <a:cs typeface="+mn-cs"/>
                <a:hlinkClick r:id="rId3" tooltip="Prison"/>
              </a:rPr>
              <a:t>prison</a:t>
            </a:r>
            <a:r>
              <a:rPr lang="en-US" sz="1200" b="0" i="0" kern="1200" dirty="0" smtClean="0">
                <a:solidFill>
                  <a:schemeClr val="tx1"/>
                </a:solidFill>
                <a:effectLst/>
                <a:latin typeface="+mn-lt"/>
                <a:ea typeface="+mn-ea"/>
                <a:cs typeface="+mn-cs"/>
              </a:rPr>
              <a:t> with her infant daughter in her arms, and on the breast of her gown "a rag of </a:t>
            </a:r>
            <a:r>
              <a:rPr lang="en-US" sz="1200" b="0" i="0" u="none" strike="noStrike" kern="1200" dirty="0" smtClean="0">
                <a:solidFill>
                  <a:schemeClr val="tx1"/>
                </a:solidFill>
                <a:effectLst/>
                <a:latin typeface="+mn-lt"/>
                <a:ea typeface="+mn-ea"/>
                <a:cs typeface="+mn-cs"/>
                <a:hlinkClick r:id="rId4" tooltip="Scarlet (color)"/>
              </a:rPr>
              <a:t>scarlet</a:t>
            </a:r>
            <a:r>
              <a:rPr lang="en-US" sz="1200" b="0" i="0" kern="1200" dirty="0" smtClean="0">
                <a:solidFill>
                  <a:schemeClr val="tx1"/>
                </a:solidFill>
                <a:effectLst/>
                <a:latin typeface="+mn-lt"/>
                <a:ea typeface="+mn-ea"/>
                <a:cs typeface="+mn-cs"/>
              </a:rPr>
              <a:t> cloth" that "assumed the shape of a letter." It is the uppercase letter "</a:t>
            </a:r>
            <a:r>
              <a:rPr lang="en-US" sz="1200" b="0" i="0" u="none" strike="noStrike" kern="1200" dirty="0" smtClean="0">
                <a:solidFill>
                  <a:schemeClr val="tx1"/>
                </a:solidFill>
                <a:effectLst/>
                <a:latin typeface="+mn-lt"/>
                <a:ea typeface="+mn-ea"/>
                <a:cs typeface="+mn-cs"/>
                <a:hlinkClick r:id="rId5" tooltip="A"/>
              </a:rPr>
              <a:t>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Hester's husband, who is much older than she, and whose real name is unknown, has sent her ahead to America whilst settling affairs in Europe  while waiting for her husband, Hester has had an affair, She will not reveal her lover's identity, however, and the scarlet letter, along with her subsequent </a:t>
            </a:r>
            <a:r>
              <a:rPr lang="en-US" sz="1200" b="0" i="0" u="none" strike="noStrike" kern="1200" dirty="0" smtClean="0">
                <a:solidFill>
                  <a:schemeClr val="tx1"/>
                </a:solidFill>
                <a:effectLst/>
                <a:latin typeface="+mn-lt"/>
                <a:ea typeface="+mn-ea"/>
                <a:cs typeface="+mn-cs"/>
                <a:hlinkClick r:id="rId6" tooltip="Public humiliation"/>
              </a:rPr>
              <a:t>public shaming</a:t>
            </a:r>
            <a:r>
              <a:rPr lang="en-US" sz="1200" b="0" i="0" kern="1200" dirty="0" smtClean="0">
                <a:solidFill>
                  <a:schemeClr val="tx1"/>
                </a:solidFill>
                <a:effectLst/>
                <a:latin typeface="+mn-lt"/>
                <a:ea typeface="+mn-ea"/>
                <a:cs typeface="+mn-cs"/>
              </a:rPr>
              <a:t>, is the punishment for her sin and secrecy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elderly onlooker is Hester's missing husband, who is now practicing medicine and calling himself </a:t>
            </a:r>
            <a:r>
              <a:rPr lang="en-US" sz="1200" b="0" i="0" u="none" strike="noStrike" kern="1200" dirty="0" smtClean="0">
                <a:solidFill>
                  <a:schemeClr val="tx1"/>
                </a:solidFill>
                <a:effectLst/>
                <a:latin typeface="+mn-lt"/>
                <a:ea typeface="+mn-ea"/>
                <a:cs typeface="+mn-cs"/>
                <a:hlinkClick r:id="rId7" tooltip="Roger Chillingworth"/>
              </a:rPr>
              <a:t>Roger </a:t>
            </a:r>
            <a:r>
              <a:rPr lang="en-US" sz="1200" b="0" i="0" u="none" strike="noStrike" kern="1200" dirty="0" err="1" smtClean="0">
                <a:solidFill>
                  <a:schemeClr val="tx1"/>
                </a:solidFill>
                <a:effectLst/>
                <a:latin typeface="+mn-lt"/>
                <a:ea typeface="+mn-ea"/>
                <a:cs typeface="+mn-cs"/>
                <a:hlinkClick r:id="rId7" tooltip="Roger Chillingworth"/>
              </a:rPr>
              <a:t>Chillingworth</a:t>
            </a:r>
            <a:r>
              <a:rPr lang="en-US" sz="1200" b="0" i="0" kern="1200" dirty="0" smtClean="0">
                <a:solidFill>
                  <a:schemeClr val="tx1"/>
                </a:solidFill>
                <a:effectLst/>
                <a:latin typeface="+mn-lt"/>
                <a:ea typeface="+mn-ea"/>
                <a:cs typeface="+mn-cs"/>
              </a:rPr>
              <a:t>. He reveals his true identity to Hester.</a:t>
            </a:r>
          </a:p>
          <a:p>
            <a:r>
              <a:rPr lang="en-US" sz="1200" b="0" i="0" kern="1200" dirty="0" smtClean="0">
                <a:solidFill>
                  <a:schemeClr val="tx1"/>
                </a:solidFill>
                <a:effectLst/>
                <a:latin typeface="+mn-lt"/>
                <a:ea typeface="+mn-ea"/>
                <a:cs typeface="+mn-cs"/>
              </a:rPr>
              <a:t>Community officials attempt to take Pearl away from Hester, but with the help of </a:t>
            </a:r>
            <a:r>
              <a:rPr lang="en-US" sz="1200" b="0" i="0" u="none" strike="noStrike" kern="1200" dirty="0" smtClean="0">
                <a:solidFill>
                  <a:schemeClr val="tx1"/>
                </a:solidFill>
                <a:effectLst/>
                <a:latin typeface="+mn-lt"/>
                <a:ea typeface="+mn-ea"/>
                <a:cs typeface="+mn-cs"/>
                <a:hlinkClick r:id="rId8" tooltip="Arthur Dimmesdale"/>
              </a:rPr>
              <a:t>Arthur </a:t>
            </a:r>
            <a:r>
              <a:rPr lang="en-US" sz="1200" b="0" i="0" u="none" strike="noStrike" kern="1200" dirty="0" err="1" smtClean="0">
                <a:solidFill>
                  <a:schemeClr val="tx1"/>
                </a:solidFill>
                <a:effectLst/>
                <a:latin typeface="+mn-lt"/>
                <a:ea typeface="+mn-ea"/>
                <a:cs typeface="+mn-cs"/>
                <a:hlinkClick r:id="rId8" tooltip="Arthur Dimmesdale"/>
              </a:rPr>
              <a:t>Dimmesdale</a:t>
            </a:r>
            <a:r>
              <a:rPr lang="en-US" sz="1200" b="0" i="0" kern="1200" dirty="0" smtClean="0">
                <a:solidFill>
                  <a:schemeClr val="tx1"/>
                </a:solidFill>
                <a:effectLst/>
                <a:latin typeface="+mn-lt"/>
                <a:ea typeface="+mn-ea"/>
                <a:cs typeface="+mn-cs"/>
              </a:rPr>
              <a:t>, an eloquent minister, the mother and daughter manage to stay together.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however, appears to be wasting away and suffers from mysterious heart trouble, </a:t>
            </a:r>
            <a:r>
              <a:rPr lang="en-US" sz="1200" b="0" i="0" kern="1200" dirty="0" err="1" smtClean="0">
                <a:solidFill>
                  <a:schemeClr val="tx1"/>
                </a:solidFill>
                <a:effectLst/>
                <a:latin typeface="+mn-lt"/>
                <a:ea typeface="+mn-ea"/>
                <a:cs typeface="+mn-cs"/>
              </a:rPr>
              <a:t>Dimmesdale's</a:t>
            </a:r>
            <a:r>
              <a:rPr lang="en-US" sz="1200" b="0" i="0" kern="1200" dirty="0" smtClean="0">
                <a:solidFill>
                  <a:schemeClr val="tx1"/>
                </a:solidFill>
                <a:effectLst/>
                <a:latin typeface="+mn-lt"/>
                <a:ea typeface="+mn-ea"/>
                <a:cs typeface="+mn-cs"/>
              </a:rPr>
              <a:t> psychological anguish deepens, and he invents new tortures for himself</a:t>
            </a:r>
          </a:p>
          <a:p>
            <a:r>
              <a:rPr lang="en-US" sz="1200" b="0" i="0" kern="1200" dirty="0" smtClean="0">
                <a:solidFill>
                  <a:schemeClr val="tx1"/>
                </a:solidFill>
                <a:effectLst/>
                <a:latin typeface="+mn-lt"/>
                <a:ea typeface="+mn-ea"/>
                <a:cs typeface="+mn-cs"/>
              </a:rPr>
              <a:t>The former lovers decide to flee to Europe, where they can live with Pearl as a family. They will take a ship sailing from Boston in four days. Both feel a sense of relief, and Hester removes her scarlet letter and lets down her hair. The sun immediately breaks through the clouds and trees to illuminate her release and joy. Pearl, playing nearby, does not recognize her mother without the letter. She is unnerved and expels a shriek until her mother points out the letter on the ground. Hester beckons Pearl to come to her, but Pearl will not go to her mother until Hester buttons the letter back onto her dress. Pearl then goes to her mother.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gives Pearl a kiss on the forehead, which Pearl immediately tries to wash off in the brook, because he again refuses to make known publicly their relationship. </a:t>
            </a:r>
            <a:r>
              <a:rPr lang="en-US" sz="1200" b="1" i="0" kern="1200" dirty="0" smtClean="0">
                <a:solidFill>
                  <a:schemeClr val="tx1"/>
                </a:solidFill>
                <a:effectLst/>
                <a:latin typeface="+mn-lt"/>
                <a:ea typeface="+mn-ea"/>
                <a:cs typeface="+mn-cs"/>
              </a:rPr>
              <a:t>However, he clearly feels a release from the pretense of his former life, and the laws and sins he has lived with.</a:t>
            </a:r>
          </a:p>
          <a:p>
            <a:r>
              <a:rPr lang="en-US" sz="1200" b="0" i="0" kern="1200" dirty="0" smtClean="0">
                <a:solidFill>
                  <a:schemeClr val="tx1"/>
                </a:solidFill>
                <a:effectLst/>
                <a:latin typeface="+mn-lt"/>
                <a:ea typeface="+mn-ea"/>
                <a:cs typeface="+mn-cs"/>
              </a:rPr>
              <a:t>Knowing his life is about to end, he mounts the scaffold with his lover and his daughter, and confesses publicly, exposing the mark supposedly seared into the flesh of his chest. He dies in Hester's arms after Pearl kisses him.</a:t>
            </a:r>
            <a:r>
              <a:rPr lang="en-US" sz="1200" b="0" i="0" u="none" strike="noStrike" kern="1200" baseline="30000" dirty="0" smtClean="0">
                <a:solidFill>
                  <a:schemeClr val="tx1"/>
                </a:solidFill>
                <a:effectLst/>
                <a:latin typeface="+mn-lt"/>
                <a:ea typeface="+mn-ea"/>
                <a:cs typeface="+mn-cs"/>
                <a:hlinkClick r:id="rId9"/>
              </a:rPr>
              <a:t>[2]</a:t>
            </a:r>
            <a:endParaRPr lang="en-US" sz="1200" b="0" i="0" u="none" strike="noStrike" kern="1200" baseline="30000" dirty="0" smtClean="0">
              <a:solidFill>
                <a:schemeClr val="tx1"/>
              </a:solidFill>
              <a:effectLst/>
              <a:latin typeface="+mn-lt"/>
              <a:ea typeface="+mn-ea"/>
              <a:cs typeface="+mn-cs"/>
            </a:endParaRPr>
          </a:p>
          <a:p>
            <a:endParaRPr lang="en-US" sz="1200" b="0" i="0" u="none" strike="noStrike" kern="1200" baseline="300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Chillingworth</a:t>
            </a:r>
            <a:r>
              <a:rPr lang="en-US" sz="1200" b="0" i="0" kern="1200" dirty="0" smtClean="0">
                <a:solidFill>
                  <a:schemeClr val="tx1"/>
                </a:solidFill>
                <a:effectLst/>
                <a:latin typeface="+mn-lt"/>
                <a:ea typeface="+mn-ea"/>
                <a:cs typeface="+mn-cs"/>
              </a:rPr>
              <a:t> dies within the year. Hester and Pearl leave Boston, Many years later, Hester returns alone. When Hester dies is buried next to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Yet one tombstone served for both." The tombstone was decorated with a letter "A", for Hester and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41</a:t>
            </a:fld>
            <a:endParaRPr lang="en-US" dirty="0"/>
          </a:p>
        </p:txBody>
      </p:sp>
    </p:spTree>
    <p:extLst>
      <p:ext uri="{BB962C8B-B14F-4D97-AF65-F5344CB8AC3E}">
        <p14:creationId xmlns:p14="http://schemas.microsoft.com/office/powerpoint/2010/main" xmlns="" val="364901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his </a:t>
            </a:r>
            <a:r>
              <a:rPr lang="en-US" sz="1200" b="0" i="0" u="none" strike="noStrike" kern="1200" dirty="0" smtClean="0">
                <a:solidFill>
                  <a:schemeClr val="tx1"/>
                </a:solidFill>
                <a:effectLst/>
                <a:latin typeface="+mn-lt"/>
                <a:ea typeface="+mn-ea"/>
                <a:cs typeface="+mn-cs"/>
                <a:hlinkClick r:id="rId3" tooltip="Bunk bed"/>
              </a:rPr>
              <a:t>bunk</a:t>
            </a:r>
            <a:r>
              <a:rPr lang="en-US" sz="1200" b="0" i="0" kern="1200" dirty="0" smtClean="0">
                <a:solidFill>
                  <a:schemeClr val="tx1"/>
                </a:solidFill>
                <a:effectLst/>
                <a:latin typeface="+mn-lt"/>
                <a:ea typeface="+mn-ea"/>
                <a:cs typeface="+mn-cs"/>
              </a:rPr>
              <a:t> mate, a heavily </a:t>
            </a:r>
            <a:r>
              <a:rPr lang="en-US" sz="1200" b="0" i="0" u="none" strike="noStrike" kern="1200" dirty="0" smtClean="0">
                <a:solidFill>
                  <a:schemeClr val="tx1"/>
                </a:solidFill>
                <a:effectLst/>
                <a:latin typeface="+mn-lt"/>
                <a:ea typeface="+mn-ea"/>
                <a:cs typeface="+mn-cs"/>
                <a:hlinkClick r:id="rId4" tooltip="Tattoo"/>
              </a:rPr>
              <a:t>tattooed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Polynesia"/>
              </a:rPr>
              <a:t>Polynesian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Harpoon"/>
              </a:rPr>
              <a:t>harpooner</a:t>
            </a:r>
            <a:r>
              <a:rPr lang="en-US" sz="1200" b="0" i="0" kern="1200" dirty="0" smtClean="0">
                <a:solidFill>
                  <a:schemeClr val="tx1"/>
                </a:solidFill>
                <a:effectLst/>
                <a:latin typeface="+mn-lt"/>
                <a:ea typeface="+mn-ea"/>
                <a:cs typeface="+mn-cs"/>
              </a:rPr>
              <a:t> named </a:t>
            </a:r>
            <a:r>
              <a:rPr lang="en-US" sz="1200" b="0" i="0" u="none" strike="noStrike" kern="1200" dirty="0" err="1" smtClean="0">
                <a:solidFill>
                  <a:schemeClr val="tx1"/>
                </a:solidFill>
                <a:effectLst/>
                <a:latin typeface="+mn-lt"/>
                <a:ea typeface="+mn-ea"/>
                <a:cs typeface="+mn-cs"/>
                <a:hlinkClick r:id="rId7" tooltip="Queequeg"/>
              </a:rPr>
              <a:t>Queequeg</a:t>
            </a:r>
            <a:r>
              <a:rPr lang="en-US" sz="1200" b="0" i="0" kern="1200" dirty="0" smtClean="0">
                <a:solidFill>
                  <a:schemeClr val="tx1"/>
                </a:solidFill>
                <a:effectLst/>
                <a:latin typeface="+mn-lt"/>
                <a:ea typeface="+mn-ea"/>
                <a:cs typeface="+mn-cs"/>
              </a:rPr>
              <a:t>, returns very late and discovers Ishmael beneath his covers, both men are alarmed, but the two quickly become close friends and decide to sail together from </a:t>
            </a:r>
            <a:r>
              <a:rPr lang="en-US" sz="1200" b="0" i="0" u="none" strike="noStrike" kern="1200" dirty="0" smtClean="0">
                <a:solidFill>
                  <a:schemeClr val="tx1"/>
                </a:solidFill>
                <a:effectLst/>
                <a:latin typeface="+mn-lt"/>
                <a:ea typeface="+mn-ea"/>
                <a:cs typeface="+mn-cs"/>
                <a:hlinkClick r:id="rId8" tooltip="Nantucket, Massachusetts"/>
              </a:rPr>
              <a:t>Nantucket, Massachusetts</a:t>
            </a:r>
            <a:r>
              <a:rPr lang="en-US" sz="1200" b="0" i="0" kern="1200" dirty="0" smtClean="0">
                <a:solidFill>
                  <a:schemeClr val="tx1"/>
                </a:solidFill>
                <a:effectLst/>
                <a:latin typeface="+mn-lt"/>
                <a:ea typeface="+mn-ea"/>
                <a:cs typeface="+mn-cs"/>
              </a:rPr>
              <a:t> on a whaling voyage.</a:t>
            </a:r>
          </a:p>
          <a:p>
            <a:r>
              <a:rPr lang="en-US" sz="1200" b="0" i="0" kern="1200" dirty="0" smtClean="0">
                <a:solidFill>
                  <a:schemeClr val="tx1"/>
                </a:solidFill>
                <a:effectLst/>
                <a:latin typeface="+mn-lt"/>
                <a:ea typeface="+mn-ea"/>
                <a:cs typeface="+mn-cs"/>
              </a:rPr>
              <a:t>In Nantucket, the pair signs on with the </a:t>
            </a:r>
            <a:r>
              <a:rPr lang="en-US" sz="1200" b="0" i="1" u="none" strike="noStrike" kern="1200" dirty="0" err="1" smtClean="0">
                <a:solidFill>
                  <a:schemeClr val="tx1"/>
                </a:solidFill>
                <a:effectLst/>
                <a:latin typeface="+mn-lt"/>
                <a:ea typeface="+mn-ea"/>
                <a:cs typeface="+mn-cs"/>
                <a:hlinkClick r:id="rId9" tooltip="Pequod (Moby-Dick)"/>
              </a:rPr>
              <a:t>Pequod</a:t>
            </a:r>
            <a:r>
              <a:rPr lang="en-US" sz="1200" b="0" i="0" kern="1200" dirty="0" smtClean="0">
                <a:solidFill>
                  <a:schemeClr val="tx1"/>
                </a:solidFill>
                <a:effectLst/>
                <a:latin typeface="+mn-lt"/>
                <a:ea typeface="+mn-ea"/>
                <a:cs typeface="+mn-cs"/>
              </a:rPr>
              <a:t>, a whaling ship that is soon to leave port. The ship’s captain, Ahab,</a:t>
            </a:r>
          </a:p>
          <a:p>
            <a:r>
              <a:rPr lang="en-US" sz="1200" b="0" i="0" kern="1200" dirty="0" smtClean="0">
                <a:solidFill>
                  <a:schemeClr val="tx1"/>
                </a:solidFill>
                <a:effectLst/>
                <a:latin typeface="+mn-lt"/>
                <a:ea typeface="+mn-ea"/>
                <a:cs typeface="+mn-cs"/>
              </a:rPr>
              <a:t>The ship’s officers direct the early voyage while Ahab stays in his cabin. The chief mate is Starbuck, a serious, sincere </a:t>
            </a:r>
            <a:r>
              <a:rPr lang="en-US" sz="1200" b="0" i="0" u="none" strike="noStrike" kern="1200" dirty="0" smtClean="0">
                <a:solidFill>
                  <a:schemeClr val="tx1"/>
                </a:solidFill>
                <a:effectLst/>
                <a:latin typeface="+mn-lt"/>
                <a:ea typeface="+mn-ea"/>
                <a:cs typeface="+mn-cs"/>
                <a:hlinkClick r:id="rId10" tooltip="Quaker"/>
              </a:rPr>
              <a:t>Quaker</a:t>
            </a:r>
            <a:r>
              <a:rPr lang="en-US" sz="1200" b="0" i="0" kern="1200" dirty="0" smtClean="0">
                <a:solidFill>
                  <a:schemeClr val="tx1"/>
                </a:solidFill>
                <a:effectLst/>
                <a:latin typeface="+mn-lt"/>
                <a:ea typeface="+mn-ea"/>
                <a:cs typeface="+mn-cs"/>
              </a:rPr>
              <a:t> and fine leader; second mate is </a:t>
            </a:r>
            <a:r>
              <a:rPr lang="en-US" sz="1200" b="0" i="0" kern="1200" dirty="0" err="1" smtClean="0">
                <a:solidFill>
                  <a:schemeClr val="tx1"/>
                </a:solidFill>
                <a:effectLst/>
                <a:latin typeface="+mn-lt"/>
                <a:ea typeface="+mn-ea"/>
                <a:cs typeface="+mn-cs"/>
              </a:rPr>
              <a:t>Stubb</a:t>
            </a:r>
            <a:r>
              <a:rPr lang="en-US" sz="1200" b="0" i="0" kern="1200" dirty="0" smtClean="0">
                <a:solidFill>
                  <a:schemeClr val="tx1"/>
                </a:solidFill>
                <a:effectLst/>
                <a:latin typeface="+mn-lt"/>
                <a:ea typeface="+mn-ea"/>
                <a:cs typeface="+mn-cs"/>
              </a:rPr>
              <a:t>, happy-go-lucky and cheerful and always smoking his pipe; the third mate is Flask, short and stout but thoroughly reliable. Each mate is responsible for a whaling boat, and each whaling boat of the </a:t>
            </a:r>
            <a:r>
              <a:rPr lang="en-US" sz="1200" b="0" i="1" kern="1200" dirty="0" err="1" smtClean="0">
                <a:solidFill>
                  <a:schemeClr val="tx1"/>
                </a:solidFill>
                <a:effectLst/>
                <a:latin typeface="+mn-lt"/>
                <a:ea typeface="+mn-ea"/>
                <a:cs typeface="+mn-cs"/>
              </a:rPr>
              <a:t>Pequod</a:t>
            </a:r>
            <a:r>
              <a:rPr lang="en-US" sz="1200" b="0" i="0" kern="1200" dirty="0" smtClean="0">
                <a:solidFill>
                  <a:schemeClr val="tx1"/>
                </a:solidFill>
                <a:effectLst/>
                <a:latin typeface="+mn-lt"/>
                <a:ea typeface="+mn-ea"/>
                <a:cs typeface="+mn-cs"/>
              </a:rPr>
              <a:t> has its own pagan </a:t>
            </a:r>
            <a:r>
              <a:rPr lang="en-US" sz="1200" b="0" i="0" kern="1200" dirty="0" err="1" smtClean="0">
                <a:solidFill>
                  <a:schemeClr val="tx1"/>
                </a:solidFill>
                <a:effectLst/>
                <a:latin typeface="+mn-lt"/>
                <a:ea typeface="+mn-ea"/>
                <a:cs typeface="+mn-cs"/>
              </a:rPr>
              <a:t>harpooneer</a:t>
            </a:r>
            <a:r>
              <a:rPr lang="en-US" sz="1200" b="0" i="0" kern="1200" dirty="0" smtClean="0">
                <a:solidFill>
                  <a:schemeClr val="tx1"/>
                </a:solidFill>
                <a:effectLst/>
                <a:latin typeface="+mn-lt"/>
                <a:ea typeface="+mn-ea"/>
                <a:cs typeface="+mn-cs"/>
              </a:rPr>
              <a:t> assigned to it</a:t>
            </a:r>
          </a:p>
          <a:p>
            <a:r>
              <a:rPr lang="en-US" sz="1200" b="0" i="0" kern="1200" dirty="0" smtClean="0">
                <a:solidFill>
                  <a:schemeClr val="tx1"/>
                </a:solidFill>
                <a:effectLst/>
                <a:latin typeface="+mn-lt"/>
                <a:ea typeface="+mn-ea"/>
                <a:cs typeface="+mn-cs"/>
              </a:rPr>
              <a:t>Ahab secures their support for his single, secret purpose for this voyage: hunting down and killing Moby Dick, an old, very large sperm whale, with a snow-white hump and mottled skin, that crippled Ahab on his last whaling voyage. charismatic but monomaniacal captain</a:t>
            </a:r>
          </a:p>
          <a:p>
            <a:r>
              <a:rPr lang="en-US" sz="1200" b="0" i="0" kern="1200" dirty="0" smtClean="0">
                <a:solidFill>
                  <a:schemeClr val="tx1"/>
                </a:solidFill>
                <a:effectLst/>
                <a:latin typeface="+mn-lt"/>
                <a:ea typeface="+mn-ea"/>
                <a:cs typeface="+mn-cs"/>
              </a:rPr>
              <a:t> The first mate argues repeatedly that the ship’s purpose should be to hunt </a:t>
            </a:r>
            <a:r>
              <a:rPr lang="en-US" sz="1200" b="0" i="0" u="none" strike="noStrike" kern="1200" dirty="0" smtClean="0">
                <a:solidFill>
                  <a:schemeClr val="tx1"/>
                </a:solidFill>
                <a:effectLst/>
                <a:latin typeface="+mn-lt"/>
                <a:ea typeface="+mn-ea"/>
                <a:cs typeface="+mn-cs"/>
                <a:hlinkClick r:id="rId11" tooltip="Whale oil"/>
              </a:rPr>
              <a:t>whales for their oil</a:t>
            </a:r>
            <a:r>
              <a:rPr lang="en-US" sz="1200" b="0" i="0" kern="1200" dirty="0" smtClean="0">
                <a:solidFill>
                  <a:schemeClr val="tx1"/>
                </a:solidFill>
                <a:effectLst/>
                <a:latin typeface="+mn-lt"/>
                <a:ea typeface="+mn-ea"/>
                <a:cs typeface="+mn-cs"/>
              </a:rPr>
              <a:t>, with luck returning home profitably, safely, and quickly, but not to seek out and kill Moby Dick in particular — and especially not for revenge.</a:t>
            </a:r>
          </a:p>
          <a:p>
            <a:r>
              <a:rPr lang="en-US" sz="1200" b="0" i="0" kern="1200" dirty="0" smtClean="0">
                <a:solidFill>
                  <a:schemeClr val="tx1"/>
                </a:solidFill>
                <a:effectLst/>
                <a:latin typeface="+mn-lt"/>
                <a:ea typeface="+mn-ea"/>
                <a:cs typeface="+mn-cs"/>
              </a:rPr>
              <a:t>the </a:t>
            </a:r>
            <a:r>
              <a:rPr lang="en-US" sz="1200" b="0" i="1" kern="1200" dirty="0" err="1" smtClean="0">
                <a:solidFill>
                  <a:schemeClr val="tx1"/>
                </a:solidFill>
                <a:effectLst/>
                <a:latin typeface="+mn-lt"/>
                <a:ea typeface="+mn-ea"/>
                <a:cs typeface="+mn-cs"/>
              </a:rPr>
              <a:t>Pequod</a:t>
            </a:r>
            <a:r>
              <a:rPr lang="en-US" sz="1200" b="0" i="0" kern="1200" dirty="0" smtClean="0">
                <a:solidFill>
                  <a:schemeClr val="tx1"/>
                </a:solidFill>
                <a:effectLst/>
                <a:latin typeface="+mn-lt"/>
                <a:ea typeface="+mn-ea"/>
                <a:cs typeface="+mn-cs"/>
              </a:rPr>
              <a:t> meets Moby Dick. For two days, the </a:t>
            </a:r>
            <a:r>
              <a:rPr lang="en-US" sz="1200" b="0" i="1" kern="1200" dirty="0" err="1" smtClean="0">
                <a:solidFill>
                  <a:schemeClr val="tx1"/>
                </a:solidFill>
                <a:effectLst/>
                <a:latin typeface="+mn-lt"/>
                <a:ea typeface="+mn-ea"/>
                <a:cs typeface="+mn-cs"/>
              </a:rPr>
              <a:t>Pequod'</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crew pursues the whale, which wreaks widespread destruction, including the disappearance of </a:t>
            </a:r>
            <a:r>
              <a:rPr lang="en-US" sz="1200" b="0" i="0" kern="1200" dirty="0" err="1" smtClean="0">
                <a:solidFill>
                  <a:schemeClr val="tx1"/>
                </a:solidFill>
                <a:effectLst/>
                <a:latin typeface="+mn-lt"/>
                <a:ea typeface="+mn-ea"/>
                <a:cs typeface="+mn-cs"/>
              </a:rPr>
              <a:t>Fedallah</a:t>
            </a:r>
            <a:r>
              <a:rPr lang="en-US" sz="1200" b="0" i="0" kern="1200" dirty="0" smtClean="0">
                <a:solidFill>
                  <a:schemeClr val="tx1"/>
                </a:solidFill>
                <a:effectLst/>
                <a:latin typeface="+mn-lt"/>
                <a:ea typeface="+mn-ea"/>
                <a:cs typeface="+mn-cs"/>
              </a:rPr>
              <a:t>. On the third day, Moby Dick rises up to reveal </a:t>
            </a:r>
            <a:r>
              <a:rPr lang="en-US" sz="1200" b="0" i="0" kern="1200" dirty="0" err="1" smtClean="0">
                <a:solidFill>
                  <a:schemeClr val="tx1"/>
                </a:solidFill>
                <a:effectLst/>
                <a:latin typeface="+mn-lt"/>
                <a:ea typeface="+mn-ea"/>
                <a:cs typeface="+mn-cs"/>
              </a:rPr>
              <a:t>Fedallah</a:t>
            </a:r>
            <a:r>
              <a:rPr lang="en-US" sz="1200" b="0" i="0" kern="1200" dirty="0" smtClean="0">
                <a:solidFill>
                  <a:schemeClr val="tx1"/>
                </a:solidFill>
                <a:effectLst/>
                <a:latin typeface="+mn-lt"/>
                <a:ea typeface="+mn-ea"/>
                <a:cs typeface="+mn-cs"/>
              </a:rPr>
              <a:t> tied to him by harpoon ropes, clearly dead. Even after the initial battle on the third day, it is clear that while Ahab is a vengeful whale-hunter, Moby Dick, while dangerous and fearless, is not motivated to hunt humans</a:t>
            </a:r>
          </a:p>
          <a:p>
            <a:r>
              <a:rPr lang="en-US" sz="1200" b="0" i="0" kern="1200" dirty="0" smtClean="0">
                <a:solidFill>
                  <a:schemeClr val="tx1"/>
                </a:solidFill>
                <a:effectLst/>
                <a:latin typeface="+mn-lt"/>
                <a:ea typeface="+mn-ea"/>
                <a:cs typeface="+mn-cs"/>
              </a:rPr>
              <a:t>three boats sail out to hunt him, Moby Dick damages two of them, forcing them to go back to the ship and leaving only Ahab's vessel intact. Ahab harpoons the whale, but the harpoon-line breaks. Moby Dick then rams the </a:t>
            </a:r>
            <a:r>
              <a:rPr lang="en-US" sz="1200" b="0" i="1" kern="1200" dirty="0" err="1" smtClean="0">
                <a:solidFill>
                  <a:schemeClr val="tx1"/>
                </a:solidFill>
                <a:effectLst/>
                <a:latin typeface="+mn-lt"/>
                <a:ea typeface="+mn-ea"/>
                <a:cs typeface="+mn-cs"/>
              </a:rPr>
              <a:t>Pequod</a:t>
            </a:r>
            <a:r>
              <a:rPr lang="en-US" sz="1200" b="0" i="0" kern="1200" dirty="0" err="1" smtClean="0">
                <a:solidFill>
                  <a:schemeClr val="tx1"/>
                </a:solidFill>
                <a:effectLst/>
                <a:latin typeface="+mn-lt"/>
                <a:ea typeface="+mn-ea"/>
                <a:cs typeface="+mn-cs"/>
              </a:rPr>
              <a:t>itself</a:t>
            </a:r>
            <a:r>
              <a:rPr lang="en-US" sz="1200" b="0" i="0" kern="1200" dirty="0" smtClean="0">
                <a:solidFill>
                  <a:schemeClr val="tx1"/>
                </a:solidFill>
                <a:effectLst/>
                <a:latin typeface="+mn-lt"/>
                <a:ea typeface="+mn-ea"/>
                <a:cs typeface="+mn-cs"/>
              </a:rPr>
              <a:t>, which begins to sink. As Ahab harpoons the whale again, the unfolding harpoon-line catches him around his neck and he is dragged into the depths of the sea by the diving Moby Dick. The boat is caught up in the whirlpool of the sinking ship, which takes almost all the crew to their deaths. Only Ishmael survives, clinging to </a:t>
            </a:r>
            <a:r>
              <a:rPr lang="en-US" sz="1200" b="0" i="0" kern="1200" dirty="0" err="1" smtClean="0">
                <a:solidFill>
                  <a:schemeClr val="tx1"/>
                </a:solidFill>
                <a:effectLst/>
                <a:latin typeface="+mn-lt"/>
                <a:ea typeface="+mn-ea"/>
                <a:cs typeface="+mn-cs"/>
              </a:rPr>
              <a:t>Queequeg’s</a:t>
            </a:r>
            <a:r>
              <a:rPr lang="en-US" sz="1200" b="0" i="0" kern="1200" dirty="0" smtClean="0">
                <a:solidFill>
                  <a:schemeClr val="tx1"/>
                </a:solidFill>
                <a:effectLst/>
                <a:latin typeface="+mn-lt"/>
                <a:ea typeface="+mn-ea"/>
                <a:cs typeface="+mn-cs"/>
              </a:rPr>
              <a:t> coffin-turned-life buoy for an entire day and night before the </a:t>
            </a:r>
            <a:r>
              <a:rPr lang="en-US" sz="1200" b="0" i="1" kern="1200" dirty="0" smtClean="0">
                <a:solidFill>
                  <a:schemeClr val="tx1"/>
                </a:solidFill>
                <a:effectLst/>
                <a:latin typeface="+mn-lt"/>
                <a:ea typeface="+mn-ea"/>
                <a:cs typeface="+mn-cs"/>
              </a:rPr>
              <a:t>Rachel</a:t>
            </a:r>
            <a:r>
              <a:rPr lang="en-US" sz="1200" b="0" i="0" kern="1200" dirty="0" smtClean="0">
                <a:solidFill>
                  <a:schemeClr val="tx1"/>
                </a:solidFill>
                <a:effectLst/>
                <a:latin typeface="+mn-lt"/>
                <a:ea typeface="+mn-ea"/>
                <a:cs typeface="+mn-cs"/>
              </a:rPr>
              <a:t> rescues him.</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42</a:t>
            </a:fld>
            <a:endParaRPr lang="en-US" dirty="0"/>
          </a:p>
        </p:txBody>
      </p:sp>
    </p:spTree>
    <p:extLst>
      <p:ext uri="{BB962C8B-B14F-4D97-AF65-F5344CB8AC3E}">
        <p14:creationId xmlns:p14="http://schemas.microsoft.com/office/powerpoint/2010/main" xmlns="" val="41139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Raven</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Narrative poetry"/>
              </a:rPr>
              <a:t>narrative poem</a:t>
            </a:r>
            <a:r>
              <a:rPr lang="en-US" sz="1200" b="0" i="0" kern="1200" dirty="0" smtClean="0">
                <a:solidFill>
                  <a:schemeClr val="tx1"/>
                </a:solidFill>
                <a:effectLst/>
                <a:latin typeface="+mn-lt"/>
                <a:ea typeface="+mn-ea"/>
                <a:cs typeface="+mn-cs"/>
              </a:rPr>
              <a:t> by American writer </a:t>
            </a:r>
            <a:r>
              <a:rPr lang="en-US" sz="1200" b="0" i="0" u="none" strike="noStrike" kern="1200" dirty="0" smtClean="0">
                <a:solidFill>
                  <a:schemeClr val="tx1"/>
                </a:solidFill>
                <a:effectLst/>
                <a:latin typeface="+mn-lt"/>
                <a:ea typeface="+mn-ea"/>
                <a:cs typeface="+mn-cs"/>
                <a:hlinkClick r:id="rId4" tooltip="Edgar Allan Poe"/>
              </a:rPr>
              <a:t>Edgar Allan Poe</a:t>
            </a:r>
            <a:r>
              <a:rPr lang="en-US" sz="1200" b="0" i="0" kern="1200" dirty="0" smtClean="0">
                <a:solidFill>
                  <a:schemeClr val="tx1"/>
                </a:solidFill>
                <a:effectLst/>
                <a:latin typeface="+mn-lt"/>
                <a:ea typeface="+mn-ea"/>
                <a:cs typeface="+mn-cs"/>
              </a:rPr>
              <a:t>. First published in January 1845, the poem is often noted for its musicality, stylized language, and </a:t>
            </a:r>
            <a:r>
              <a:rPr lang="en-US" sz="1200" b="0" i="0" u="none" strike="noStrike" kern="1200" dirty="0" smtClean="0">
                <a:solidFill>
                  <a:schemeClr val="tx1"/>
                </a:solidFill>
                <a:effectLst/>
                <a:latin typeface="+mn-lt"/>
                <a:ea typeface="+mn-ea"/>
                <a:cs typeface="+mn-cs"/>
                <a:hlinkClick r:id="rId5" tooltip="Supernatural"/>
              </a:rPr>
              <a:t>supernatural</a:t>
            </a:r>
            <a:r>
              <a:rPr lang="en-US" sz="1200" b="0" i="0" kern="1200" dirty="0" smtClean="0">
                <a:solidFill>
                  <a:schemeClr val="tx1"/>
                </a:solidFill>
                <a:effectLst/>
                <a:latin typeface="+mn-lt"/>
                <a:ea typeface="+mn-ea"/>
                <a:cs typeface="+mn-cs"/>
              </a:rPr>
              <a:t> atmosphere. It tells of a </a:t>
            </a:r>
            <a:r>
              <a:rPr lang="en-US" sz="1200" b="0" i="0" u="none" strike="noStrike" kern="1200" dirty="0" smtClean="0">
                <a:solidFill>
                  <a:schemeClr val="tx1"/>
                </a:solidFill>
                <a:effectLst/>
                <a:latin typeface="+mn-lt"/>
                <a:ea typeface="+mn-ea"/>
                <a:cs typeface="+mn-cs"/>
                <a:hlinkClick r:id="rId6" tooltip="Talking animal"/>
              </a:rPr>
              <a:t>talking</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Raven"/>
              </a:rPr>
              <a:t>raven</a:t>
            </a:r>
            <a:r>
              <a:rPr lang="en-US" sz="1200" b="0" i="0" kern="1200" dirty="0" smtClean="0">
                <a:solidFill>
                  <a:schemeClr val="tx1"/>
                </a:solidFill>
                <a:effectLst/>
                <a:latin typeface="+mn-lt"/>
                <a:ea typeface="+mn-ea"/>
                <a:cs typeface="+mn-cs"/>
              </a:rPr>
              <a:t>'s mysterious visit to a distraught lover, tracing the man's slow descent into madness. The lover, often identified as being a student,</a:t>
            </a:r>
            <a:r>
              <a:rPr lang="en-US" sz="1200" b="0" i="0" u="none" strike="noStrike" kern="1200" baseline="30000" dirty="0" smtClean="0">
                <a:solidFill>
                  <a:schemeClr val="tx1"/>
                </a:solidFill>
                <a:effectLst/>
                <a:latin typeface="+mn-lt"/>
                <a:ea typeface="+mn-ea"/>
                <a:cs typeface="+mn-cs"/>
                <a:hlinkClick r:id="rId8"/>
              </a:rPr>
              <a:t>[1]</a:t>
            </a:r>
            <a:r>
              <a:rPr lang="en-US" sz="1200" b="0" i="0" u="none" strike="noStrike" kern="1200" baseline="30000" dirty="0" smtClean="0">
                <a:solidFill>
                  <a:schemeClr val="tx1"/>
                </a:solidFill>
                <a:effectLst/>
                <a:latin typeface="+mn-lt"/>
                <a:ea typeface="+mn-ea"/>
                <a:cs typeface="+mn-cs"/>
                <a:hlinkClick r:id="rId8"/>
              </a:rPr>
              <a:t>[2]</a:t>
            </a:r>
            <a:r>
              <a:rPr lang="en-US" sz="1200" b="0" i="0" kern="1200" dirty="0" smtClean="0">
                <a:solidFill>
                  <a:schemeClr val="tx1"/>
                </a:solidFill>
                <a:effectLst/>
                <a:latin typeface="+mn-lt"/>
                <a:ea typeface="+mn-ea"/>
                <a:cs typeface="+mn-cs"/>
              </a:rPr>
              <a:t> is lamenting the loss of his love, Lenore. Sitting on a bust of </a:t>
            </a:r>
            <a:r>
              <a:rPr lang="en-US" sz="1200" b="0" i="0" u="sng" kern="1200" dirty="0" smtClean="0">
                <a:solidFill>
                  <a:schemeClr val="tx1"/>
                </a:solidFill>
                <a:effectLst/>
                <a:latin typeface="+mn-lt"/>
                <a:ea typeface="+mn-ea"/>
                <a:cs typeface="+mn-cs"/>
                <a:hlinkClick r:id="rId9" tooltip="Athena"/>
              </a:rPr>
              <a:t>Pallas</a:t>
            </a:r>
            <a:r>
              <a:rPr lang="en-US" sz="1200" b="0" i="0" kern="1200" dirty="0" smtClean="0">
                <a:solidFill>
                  <a:schemeClr val="tx1"/>
                </a:solidFill>
                <a:effectLst/>
                <a:latin typeface="+mn-lt"/>
                <a:ea typeface="+mn-ea"/>
                <a:cs typeface="+mn-cs"/>
              </a:rPr>
              <a:t>, the raven seems to further instigate his distress with its constant repetition of the word "Nevermore". The poem makes use of a number of </a:t>
            </a:r>
            <a:r>
              <a:rPr lang="en-US" sz="1200" b="0" i="0" u="none" strike="noStrike" kern="1200" dirty="0" smtClean="0">
                <a:solidFill>
                  <a:schemeClr val="tx1"/>
                </a:solidFill>
                <a:effectLst/>
                <a:latin typeface="+mn-lt"/>
                <a:ea typeface="+mn-ea"/>
                <a:cs typeface="+mn-cs"/>
                <a:hlinkClick r:id="rId10" tooltip="Folklore"/>
              </a:rPr>
              <a:t>folk</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1" tooltip="Classical antiquity"/>
              </a:rPr>
              <a:t>classical</a:t>
            </a:r>
            <a:r>
              <a:rPr lang="en-US" sz="1200" b="0" i="0" kern="1200" dirty="0" smtClean="0">
                <a:solidFill>
                  <a:schemeClr val="tx1"/>
                </a:solidFill>
                <a:effectLst/>
                <a:latin typeface="+mn-lt"/>
                <a:ea typeface="+mn-ea"/>
                <a:cs typeface="+mn-cs"/>
              </a:rPr>
              <a:t> references.</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43</a:t>
            </a:fld>
            <a:endParaRPr lang="en-US" dirty="0"/>
          </a:p>
        </p:txBody>
      </p:sp>
    </p:spTree>
    <p:extLst>
      <p:ext uri="{BB962C8B-B14F-4D97-AF65-F5344CB8AC3E}">
        <p14:creationId xmlns:p14="http://schemas.microsoft.com/office/powerpoint/2010/main" xmlns="" val="273227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poet who took definition as her province, Emily Dickinson challenged the existing definitions of poetry and the poet's work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Thought of as an eccentric by the locals, she became known for her penchant for white clothing and her reluctance to greet guests or, later in life, even leave her room. Most of her friendships were therefore carried out by correspondence.</a:t>
            </a:r>
          </a:p>
          <a:p>
            <a:r>
              <a:rPr lang="en-US" sz="1200" b="0" i="0" kern="1200" dirty="0" smtClean="0">
                <a:solidFill>
                  <a:schemeClr val="tx1"/>
                </a:solidFill>
                <a:effectLst/>
                <a:latin typeface="+mn-lt"/>
                <a:ea typeface="+mn-ea"/>
                <a:cs typeface="+mn-cs"/>
              </a:rPr>
              <a:t>Although Dickinson was a prolific private poet, fewer than a dozen of her nearly eighteen hundred poems were published during her lifetime.</a:t>
            </a:r>
            <a:r>
              <a:rPr lang="en-US" sz="1200" b="0" i="0" u="none" strike="noStrike" kern="1200" baseline="30000" dirty="0" smtClean="0">
                <a:solidFill>
                  <a:schemeClr val="tx1"/>
                </a:solidFill>
                <a:effectLst/>
                <a:latin typeface="+mn-lt"/>
                <a:ea typeface="+mn-ea"/>
                <a:cs typeface="+mn-cs"/>
                <a:hlinkClick r:id="rId3"/>
              </a:rPr>
              <a:t>[2]</a:t>
            </a:r>
            <a:r>
              <a:rPr lang="en-US" sz="1200" b="0" i="0" kern="1200" dirty="0" smtClean="0">
                <a:solidFill>
                  <a:schemeClr val="tx1"/>
                </a:solidFill>
                <a:effectLst/>
                <a:latin typeface="+mn-lt"/>
                <a:ea typeface="+mn-ea"/>
                <a:cs typeface="+mn-cs"/>
              </a:rPr>
              <a:t> The work that was published during her lifetime was usually altered significantly by the publishers to fit the conventional poetic rules of the time. Dickinson's poems are unique for the era in which she wrote; they contain short lines, typically lack titles, and often use </a:t>
            </a:r>
            <a:r>
              <a:rPr lang="en-US" sz="1200" b="0" i="0" u="none" strike="noStrike" kern="1200" dirty="0" smtClean="0">
                <a:solidFill>
                  <a:schemeClr val="tx1"/>
                </a:solidFill>
                <a:effectLst/>
                <a:latin typeface="+mn-lt"/>
                <a:ea typeface="+mn-ea"/>
                <a:cs typeface="+mn-cs"/>
                <a:hlinkClick r:id="rId4" tooltip="Half rhyme"/>
              </a:rPr>
              <a:t>slant rhyme</a:t>
            </a:r>
            <a:r>
              <a:rPr lang="en-US" sz="1200" b="0" i="0" kern="1200" dirty="0" smtClean="0">
                <a:solidFill>
                  <a:schemeClr val="tx1"/>
                </a:solidFill>
                <a:effectLst/>
                <a:latin typeface="+mn-lt"/>
                <a:ea typeface="+mn-ea"/>
                <a:cs typeface="+mn-cs"/>
              </a:rPr>
              <a:t> as well as unconventional capitalization and punctuation.</a:t>
            </a:r>
            <a:r>
              <a:rPr lang="en-US" sz="1200" b="0" i="0" u="none" strike="noStrike" kern="1200" baseline="30000" dirty="0" smtClean="0">
                <a:solidFill>
                  <a:schemeClr val="tx1"/>
                </a:solidFill>
                <a:effectLst/>
                <a:latin typeface="+mn-lt"/>
                <a:ea typeface="+mn-ea"/>
                <a:cs typeface="+mn-cs"/>
                <a:hlinkClick r:id="rId3"/>
              </a:rPr>
              <a:t>[3]</a:t>
            </a:r>
            <a:r>
              <a:rPr lang="en-US" sz="1200" b="0" i="0" kern="1200" dirty="0" smtClean="0">
                <a:solidFill>
                  <a:schemeClr val="tx1"/>
                </a:solidFill>
                <a:effectLst/>
                <a:latin typeface="+mn-lt"/>
                <a:ea typeface="+mn-ea"/>
                <a:cs typeface="+mn-cs"/>
              </a:rPr>
              <a:t> Many of her poems deal with themes of death and immortality, two recurring topics in letters to her friends.</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44</a:t>
            </a:fld>
            <a:endParaRPr lang="en-US" dirty="0"/>
          </a:p>
        </p:txBody>
      </p:sp>
    </p:spTree>
    <p:extLst>
      <p:ext uri="{BB962C8B-B14F-4D97-AF65-F5344CB8AC3E}">
        <p14:creationId xmlns:p14="http://schemas.microsoft.com/office/powerpoint/2010/main" xmlns="" val="118637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work of American Romantic literature, not a representation of Native American oral tradition</a:t>
            </a:r>
          </a:p>
          <a:p>
            <a:r>
              <a:rPr lang="en-US" sz="1200" b="0" i="0" kern="1200" dirty="0" err="1" smtClean="0">
                <a:solidFill>
                  <a:schemeClr val="tx1"/>
                </a:solidFill>
                <a:effectLst/>
                <a:latin typeface="+mn-lt"/>
                <a:ea typeface="+mn-ea"/>
                <a:cs typeface="+mn-cs"/>
              </a:rPr>
              <a:t>Ch</a:t>
            </a:r>
            <a:r>
              <a:rPr lang="en-US" sz="1200" b="0" i="0" kern="1200" dirty="0" smtClean="0">
                <a:solidFill>
                  <a:schemeClr val="tx1"/>
                </a:solidFill>
                <a:effectLst/>
                <a:latin typeface="+mn-lt"/>
                <a:ea typeface="+mn-ea"/>
                <a:cs typeface="+mn-cs"/>
              </a:rPr>
              <a:t> 1-3 origin story</a:t>
            </a:r>
            <a:r>
              <a:rPr lang="en-US" sz="1200" b="0" i="0" kern="1200" baseline="0" dirty="0" smtClean="0">
                <a:solidFill>
                  <a:schemeClr val="tx1"/>
                </a:solidFill>
                <a:effectLst/>
                <a:latin typeface="+mn-lt"/>
                <a:ea typeface="+mn-ea"/>
                <a:cs typeface="+mn-cs"/>
              </a:rPr>
              <a:t> of </a:t>
            </a:r>
            <a:r>
              <a:rPr lang="en-US" sz="1200" b="0" i="0" kern="1200" baseline="0" dirty="0" err="1" smtClean="0">
                <a:solidFill>
                  <a:schemeClr val="tx1"/>
                </a:solidFill>
                <a:effectLst/>
                <a:latin typeface="+mn-lt"/>
                <a:ea typeface="+mn-ea"/>
                <a:cs typeface="+mn-cs"/>
              </a:rPr>
              <a:t>Iroquios</a:t>
            </a: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ensuing chapters Hiawatha has childhood adventures, falls in love with Minnehaha, slays the evil magician Pearl-Feather, invents written language, discovers corn and other episodes.</a:t>
            </a:r>
          </a:p>
          <a:p>
            <a:r>
              <a:rPr lang="en-US" sz="1200" b="0" i="0" kern="1200" dirty="0" smtClean="0">
                <a:solidFill>
                  <a:schemeClr val="tx1"/>
                </a:solidFill>
                <a:effectLst/>
                <a:latin typeface="+mn-lt"/>
                <a:ea typeface="+mn-ea"/>
                <a:cs typeface="+mn-cs"/>
              </a:rPr>
              <a:t>The poem closes with the approach of a birch canoe to Hiawatha's village, containing "the Priest of Prayer, the Pale-face." Hiawatha welcomes him joyously; and the "Black-Robe chief" brings word of Jesus Christ.</a:t>
            </a:r>
          </a:p>
          <a:p>
            <a:r>
              <a:rPr lang="en-US" sz="1200" b="0" i="0" kern="1200" dirty="0" smtClean="0">
                <a:solidFill>
                  <a:schemeClr val="tx1"/>
                </a:solidFill>
                <a:effectLst/>
                <a:latin typeface="+mn-lt"/>
                <a:ea typeface="+mn-ea"/>
                <a:cs typeface="+mn-cs"/>
              </a:rPr>
              <a:t>Hiawatha and the chiefs accept the Christian message. Hiawatha bids farewell to </a:t>
            </a:r>
            <a:r>
              <a:rPr lang="en-US" sz="1200" b="0" i="0" u="none" strike="noStrike" kern="1200" dirty="0" smtClean="0">
                <a:solidFill>
                  <a:schemeClr val="tx1"/>
                </a:solidFill>
                <a:effectLst/>
                <a:latin typeface="+mn-lt"/>
                <a:ea typeface="+mn-ea"/>
                <a:cs typeface="+mn-cs"/>
                <a:hlinkClick r:id="rId3" tooltip="Nokomis"/>
              </a:rPr>
              <a:t>Nokomis</a:t>
            </a:r>
            <a:r>
              <a:rPr lang="en-US" sz="1200" b="0" i="0" kern="1200" dirty="0" smtClean="0">
                <a:solidFill>
                  <a:schemeClr val="tx1"/>
                </a:solidFill>
                <a:effectLst/>
                <a:latin typeface="+mn-lt"/>
                <a:ea typeface="+mn-ea"/>
                <a:cs typeface="+mn-cs"/>
              </a:rPr>
              <a:t>, the warriors, and the young men, giving them this charge: "But my guests I leave behind me/ Listen to their words of wisdom,/ Listen to the truth they tell you." Having endorsed the Christian missionaries, he launches his canoe for the last time westward toward the sunset, and departs forever.</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45</a:t>
            </a:fld>
            <a:endParaRPr lang="en-US" dirty="0"/>
          </a:p>
        </p:txBody>
      </p:sp>
    </p:spTree>
    <p:extLst>
      <p:ext uri="{BB962C8B-B14F-4D97-AF65-F5344CB8AC3E}">
        <p14:creationId xmlns:p14="http://schemas.microsoft.com/office/powerpoint/2010/main" xmlns="" val="74685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Whitman paid for the publication of 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himself</a:t>
            </a:r>
            <a:r>
              <a:rPr lang="en-US" sz="1200" b="0" i="0" u="none" strike="noStrike" kern="1200" baseline="30000" dirty="0" smtClean="0">
                <a:solidFill>
                  <a:schemeClr val="tx1"/>
                </a:solidFill>
                <a:effectLst/>
                <a:latin typeface="+mn-lt"/>
                <a:ea typeface="+mn-ea"/>
                <a:cs typeface="+mn-cs"/>
                <a:hlinkClick r:id="rId3"/>
              </a:rPr>
              <a:t>[43]</a:t>
            </a:r>
            <a:r>
              <a:rPr lang="en-US" sz="1200" b="0" i="0" kern="1200" dirty="0" smtClean="0">
                <a:solidFill>
                  <a:schemeClr val="tx1"/>
                </a:solidFill>
                <a:effectLst/>
                <a:latin typeface="+mn-lt"/>
                <a:ea typeface="+mn-ea"/>
                <a:cs typeface="+mn-cs"/>
              </a:rPr>
              <a:t> and had it printed at a local print shop during their breaks from commercial jobs.</a:t>
            </a:r>
            <a:r>
              <a:rPr lang="en-US" sz="1200" b="0" i="0" u="none" strike="noStrike" kern="1200" baseline="30000" dirty="0" smtClean="0">
                <a:solidFill>
                  <a:schemeClr val="tx1"/>
                </a:solidFill>
                <a:effectLst/>
                <a:latin typeface="+mn-lt"/>
                <a:ea typeface="+mn-ea"/>
                <a:cs typeface="+mn-cs"/>
                <a:hlinkClick r:id="rId3"/>
              </a:rPr>
              <a:t>[44]</a:t>
            </a:r>
            <a:r>
              <a:rPr lang="en-US" sz="1200" b="0" i="0" kern="1200" dirty="0" smtClean="0">
                <a:solidFill>
                  <a:schemeClr val="tx1"/>
                </a:solidFill>
                <a:effectLst/>
                <a:latin typeface="+mn-lt"/>
                <a:ea typeface="+mn-ea"/>
                <a:cs typeface="+mn-cs"/>
              </a:rPr>
              <a:t>A total of 795 copies were printed</a:t>
            </a:r>
          </a:p>
          <a:p>
            <a:r>
              <a:rPr lang="en-US" sz="1200" b="0" i="0" kern="1200" dirty="0" smtClean="0">
                <a:solidFill>
                  <a:schemeClr val="tx1"/>
                </a:solidFill>
                <a:effectLst/>
                <a:latin typeface="+mn-lt"/>
                <a:ea typeface="+mn-ea"/>
                <a:cs typeface="+mn-cs"/>
              </a:rPr>
              <a:t> he calls himself "Walt Whitman, an American, one of the roughs, a </a:t>
            </a:r>
            <a:r>
              <a:rPr lang="en-US" sz="1200" b="0" i="0" kern="1200" dirty="0" err="1" smtClean="0">
                <a:solidFill>
                  <a:schemeClr val="tx1"/>
                </a:solidFill>
                <a:effectLst/>
                <a:latin typeface="+mn-lt"/>
                <a:ea typeface="+mn-ea"/>
                <a:cs typeface="+mn-cs"/>
              </a:rPr>
              <a:t>kosmos</a:t>
            </a:r>
            <a:r>
              <a:rPr lang="en-US" sz="1200" b="0" i="0" kern="1200" dirty="0" smtClean="0">
                <a:solidFill>
                  <a:schemeClr val="tx1"/>
                </a:solidFill>
                <a:effectLst/>
                <a:latin typeface="+mn-lt"/>
                <a:ea typeface="+mn-ea"/>
                <a:cs typeface="+mn-cs"/>
              </a:rPr>
              <a:t>, disorderly, fleshly, and sensual, no sentimentalist, no stander above men or women or apart from them, no more modest than immodest".</a:t>
            </a:r>
          </a:p>
          <a:p>
            <a:r>
              <a:rPr lang="en-US" sz="1200" b="0" i="0" kern="1200" dirty="0" smtClean="0">
                <a:solidFill>
                  <a:schemeClr val="tx1"/>
                </a:solidFill>
                <a:effectLst/>
                <a:latin typeface="+mn-lt"/>
                <a:ea typeface="+mn-ea"/>
                <a:cs typeface="+mn-cs"/>
              </a:rPr>
              <a: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was widely distributed and stirred up significant interest,</a:t>
            </a:r>
            <a:r>
              <a:rPr lang="en-US" sz="1200" b="0" i="0" u="none" strike="noStrike" kern="1200" baseline="30000" dirty="0" smtClean="0">
                <a:solidFill>
                  <a:schemeClr val="tx1"/>
                </a:solidFill>
                <a:effectLst/>
                <a:latin typeface="+mn-lt"/>
                <a:ea typeface="+mn-ea"/>
                <a:cs typeface="+mn-cs"/>
                <a:hlinkClick r:id="rId3"/>
              </a:rPr>
              <a:t>[49]</a:t>
            </a:r>
            <a:r>
              <a:rPr lang="en-US" sz="1200" b="0" i="0" kern="1200" dirty="0" smtClean="0">
                <a:solidFill>
                  <a:schemeClr val="tx1"/>
                </a:solidFill>
                <a:effectLst/>
                <a:latin typeface="+mn-lt"/>
                <a:ea typeface="+mn-ea"/>
                <a:cs typeface="+mn-cs"/>
              </a:rPr>
              <a:t> in part due to Emerson's approval,</a:t>
            </a:r>
            <a:r>
              <a:rPr lang="en-US" sz="1200" b="0" i="0" u="none" strike="noStrike" kern="1200" baseline="30000" dirty="0" smtClean="0">
                <a:solidFill>
                  <a:schemeClr val="tx1"/>
                </a:solidFill>
                <a:effectLst/>
                <a:latin typeface="+mn-lt"/>
                <a:ea typeface="+mn-ea"/>
                <a:cs typeface="+mn-cs"/>
                <a:hlinkClick r:id="rId3"/>
              </a:rPr>
              <a:t>[50]</a:t>
            </a:r>
            <a:r>
              <a:rPr lang="en-US" sz="1200" b="0" i="0" kern="1200" dirty="0" smtClean="0">
                <a:solidFill>
                  <a:schemeClr val="tx1"/>
                </a:solidFill>
                <a:effectLst/>
                <a:latin typeface="+mn-lt"/>
                <a:ea typeface="+mn-ea"/>
                <a:cs typeface="+mn-cs"/>
              </a:rPr>
              <a:t> but was occasionally criticized for the seemingly "obscene" nature of the poetry.</a:t>
            </a:r>
            <a:r>
              <a:rPr lang="en-US" sz="1200" b="0" i="0" u="none" strike="noStrike" kern="1200" baseline="30000" dirty="0" smtClean="0">
                <a:solidFill>
                  <a:schemeClr val="tx1"/>
                </a:solidFill>
                <a:effectLst/>
                <a:latin typeface="+mn-lt"/>
                <a:ea typeface="+mn-ea"/>
                <a:cs typeface="+mn-cs"/>
                <a:hlinkClick r:id="rId3"/>
              </a:rPr>
              <a:t>[51]</a:t>
            </a:r>
            <a:r>
              <a:rPr lang="en-US" sz="1200" b="0" i="0" kern="1200" dirty="0" smtClean="0">
                <a:solidFill>
                  <a:schemeClr val="tx1"/>
                </a:solidFill>
                <a:effectLst/>
                <a:latin typeface="+mn-lt"/>
                <a:ea typeface="+mn-ea"/>
                <a:cs typeface="+mn-cs"/>
              </a:rPr>
              <a:t> Geologist </a:t>
            </a:r>
            <a:r>
              <a:rPr lang="en-US" sz="1200" b="0" i="0" u="none" strike="noStrike" kern="1200" dirty="0" smtClean="0">
                <a:solidFill>
                  <a:schemeClr val="tx1"/>
                </a:solidFill>
                <a:effectLst/>
                <a:latin typeface="+mn-lt"/>
                <a:ea typeface="+mn-ea"/>
                <a:cs typeface="+mn-cs"/>
                <a:hlinkClick r:id="rId4" tooltip="John Peter Lesley"/>
              </a:rPr>
              <a:t>John Peter Lesley</a:t>
            </a:r>
            <a:r>
              <a:rPr lang="en-US" sz="1200" b="0" i="0" kern="1200" dirty="0" smtClean="0">
                <a:solidFill>
                  <a:schemeClr val="tx1"/>
                </a:solidFill>
                <a:effectLst/>
                <a:latin typeface="+mn-lt"/>
                <a:ea typeface="+mn-ea"/>
                <a:cs typeface="+mn-cs"/>
              </a:rPr>
              <a:t> wrote to Emerson, calling the book "trashy, profane &amp; obscene" and the author "a pretentious ass".</a:t>
            </a:r>
          </a:p>
          <a:p>
            <a:r>
              <a:rPr lang="en-US" sz="1200" b="0" i="0" kern="1200" dirty="0" smtClean="0">
                <a:solidFill>
                  <a:schemeClr val="tx1"/>
                </a:solidFill>
                <a:effectLst/>
                <a:latin typeface="+mn-lt"/>
                <a:ea typeface="+mn-ea"/>
                <a:cs typeface="+mn-cs"/>
              </a:rPr>
              <a:t>n the months following 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critical responses began focusing more on the potentially offensive sexual themes. Though the second edition was already printed and bound, the publisher almost did not release it.</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46</a:t>
            </a:fld>
            <a:endParaRPr lang="en-US" dirty="0"/>
          </a:p>
        </p:txBody>
      </p:sp>
    </p:spTree>
    <p:extLst>
      <p:ext uri="{BB962C8B-B14F-4D97-AF65-F5344CB8AC3E}">
        <p14:creationId xmlns:p14="http://schemas.microsoft.com/office/powerpoint/2010/main" xmlns="" val="289777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pPr/>
              <a:t>49</a:t>
            </a:fld>
            <a:endParaRPr lang="en-US" dirty="0"/>
          </a:p>
        </p:txBody>
      </p:sp>
    </p:spTree>
    <p:extLst>
      <p:ext uri="{BB962C8B-B14F-4D97-AF65-F5344CB8AC3E}">
        <p14:creationId xmlns:p14="http://schemas.microsoft.com/office/powerpoint/2010/main" xmlns="" val="144395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25877A-F658-4494-9E70-76F2EF016F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3B2A87-485A-4424-B40F-C72C7B39496D}" type="datetimeFigureOut">
              <a:rPr lang="en-US" smtClean="0"/>
              <a:pPr/>
              <a:t>7/11/2015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5877A-F658-4494-9E70-76F2EF016F4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3B2A87-485A-4424-B40F-C72C7B39496D}" type="datetimeFigureOut">
              <a:rPr lang="en-US" smtClean="0"/>
              <a:pPr/>
              <a:t>7/11/2015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0725877A-F658-4494-9E70-76F2EF016F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3B2A87-485A-4424-B40F-C72C7B39496D}" type="datetimeFigureOut">
              <a:rPr lang="en-US" smtClean="0"/>
              <a:pPr/>
              <a:t>7/11/2015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725877A-F658-4494-9E70-76F2EF016F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5867400" cy="838200"/>
          </a:xfrm>
        </p:spPr>
        <p:txBody>
          <a:bodyPr>
            <a:noAutofit/>
          </a:bodyPr>
          <a:lstStyle/>
          <a:p>
            <a:r>
              <a:rPr lang="en-US" sz="3600" dirty="0" smtClean="0"/>
              <a:t>New Movements in America</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76600" y="2133600"/>
            <a:ext cx="5588000" cy="4191000"/>
          </a:xfrm>
        </p:spPr>
      </p:pic>
      <p:sp>
        <p:nvSpPr>
          <p:cNvPr id="4" name="Text Placeholder 3"/>
          <p:cNvSpPr>
            <a:spLocks noGrp="1"/>
          </p:cNvSpPr>
          <p:nvPr>
            <p:ph type="body" sz="half" idx="2"/>
          </p:nvPr>
        </p:nvSpPr>
        <p:spPr>
          <a:xfrm>
            <a:off x="152400" y="2362200"/>
            <a:ext cx="3313113" cy="3763963"/>
          </a:xfrm>
        </p:spPr>
        <p:txBody>
          <a:bodyPr>
            <a:normAutofit/>
          </a:bodyPr>
          <a:lstStyle/>
          <a:p>
            <a:r>
              <a:rPr lang="en-US" sz="2800" dirty="0" smtClean="0"/>
              <a:t>Chapter 14</a:t>
            </a:r>
          </a:p>
          <a:p>
            <a:r>
              <a:rPr lang="en-US" dirty="0" smtClean="0"/>
              <a:t>Section 1 		p438-442</a:t>
            </a:r>
          </a:p>
          <a:p>
            <a:r>
              <a:rPr lang="en-US" b="1" dirty="0" smtClean="0"/>
              <a:t>Immigrants and Urban Challenges</a:t>
            </a:r>
          </a:p>
          <a:p>
            <a:endParaRPr lang="en-US" dirty="0"/>
          </a:p>
          <a:p>
            <a:r>
              <a:rPr lang="en-US" dirty="0" smtClean="0"/>
              <a:t>Section 2 		p443-447</a:t>
            </a:r>
          </a:p>
          <a:p>
            <a:r>
              <a:rPr lang="en-US" b="1" dirty="0" smtClean="0"/>
              <a:t>American Arts</a:t>
            </a:r>
          </a:p>
          <a:p>
            <a:endParaRPr lang="en-US" dirty="0"/>
          </a:p>
          <a:p>
            <a:r>
              <a:rPr lang="en-US" dirty="0" smtClean="0"/>
              <a:t>Section 3 		p448-453</a:t>
            </a:r>
          </a:p>
          <a:p>
            <a:r>
              <a:rPr lang="en-US" b="1" dirty="0" smtClean="0"/>
              <a:t>Reforming Society</a:t>
            </a:r>
          </a:p>
          <a:p>
            <a:endParaRPr lang="en-US" dirty="0"/>
          </a:p>
          <a:p>
            <a:r>
              <a:rPr lang="en-US" dirty="0" smtClean="0"/>
              <a:t>Section 4		p454-460</a:t>
            </a:r>
          </a:p>
          <a:p>
            <a:r>
              <a:rPr lang="en-US" b="1" dirty="0" smtClean="0"/>
              <a:t>The Movement to End Slavery</a:t>
            </a:r>
          </a:p>
          <a:p>
            <a:endParaRPr lang="en-US" dirty="0"/>
          </a:p>
          <a:p>
            <a:r>
              <a:rPr lang="en-US" dirty="0" smtClean="0"/>
              <a:t>Section 5		p461-67</a:t>
            </a:r>
          </a:p>
          <a:p>
            <a:r>
              <a:rPr lang="en-US" b="1" dirty="0" smtClean="0"/>
              <a:t>Women’s Rights</a:t>
            </a:r>
            <a:endParaRPr lang="en-US" b="1" dirty="0"/>
          </a:p>
        </p:txBody>
      </p:sp>
    </p:spTree>
    <p:extLst>
      <p:ext uri="{BB962C8B-B14F-4D97-AF65-F5344CB8AC3E}">
        <p14:creationId xmlns:p14="http://schemas.microsoft.com/office/powerpoint/2010/main" xmlns="" val="155140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1251062"/>
          </a:xfrm>
        </p:spPr>
        <p:txBody>
          <a:bodyPr>
            <a:normAutofit fontScale="90000"/>
          </a:bodyPr>
          <a:lstStyle/>
          <a:p>
            <a:r>
              <a:rPr lang="en-US" sz="4800" dirty="0"/>
              <a:t>Most Irish immigrants were Catholic</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600200"/>
            <a:ext cx="7116417" cy="5114925"/>
          </a:xfrm>
          <a:prstGeom prst="rect">
            <a:avLst/>
          </a:prstGeom>
        </p:spPr>
      </p:pic>
    </p:spTree>
    <p:extLst>
      <p:ext uri="{BB962C8B-B14F-4D97-AF65-F5344CB8AC3E}">
        <p14:creationId xmlns:p14="http://schemas.microsoft.com/office/powerpoint/2010/main" xmlns="" val="926490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In 1848 a failed revolution in Germany caused many of Germany’s educated upper class to flee political </a:t>
            </a:r>
            <a:r>
              <a:rPr lang="en-US" sz="2700" dirty="0" smtClean="0"/>
              <a:t>persecution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524000"/>
            <a:ext cx="6853179" cy="5366084"/>
          </a:xfrm>
          <a:prstGeom prst="rect">
            <a:avLst/>
          </a:prstGeom>
        </p:spPr>
      </p:pic>
    </p:spTree>
    <p:extLst>
      <p:ext uri="{BB962C8B-B14F-4D97-AF65-F5344CB8AC3E}">
        <p14:creationId xmlns:p14="http://schemas.microsoft.com/office/powerpoint/2010/main" xmlns="" val="298715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599"/>
          </a:xfrm>
        </p:spPr>
        <p:txBody>
          <a:bodyPr>
            <a:normAutofit/>
          </a:bodyPr>
          <a:lstStyle/>
          <a:p>
            <a:pPr marL="118872" indent="0">
              <a:buNone/>
            </a:pPr>
            <a:endParaRPr lang="en-US" sz="2400" dirty="0" smtClean="0"/>
          </a:p>
          <a:p>
            <a:r>
              <a:rPr lang="en-US" sz="2400" dirty="0" smtClean="0"/>
              <a:t>However, most </a:t>
            </a:r>
            <a:r>
              <a:rPr lang="en-US" sz="2400" dirty="0"/>
              <a:t>G</a:t>
            </a:r>
            <a:r>
              <a:rPr lang="en-US" sz="2400" dirty="0" smtClean="0"/>
              <a:t>erman immigrants were working class and came to America for economic reasons</a:t>
            </a:r>
          </a:p>
          <a:p>
            <a:endParaRPr lang="en-US" sz="2400" dirty="0" smtClean="0"/>
          </a:p>
          <a:p>
            <a:r>
              <a:rPr lang="en-US" sz="2400" dirty="0" smtClean="0"/>
              <a:t>While most Irish were Catholic, Germans were a mix of Catholics, Jews and Protestants</a:t>
            </a:r>
          </a:p>
          <a:p>
            <a:endParaRPr lang="en-US" sz="2400" dirty="0" smtClean="0"/>
          </a:p>
          <a:p>
            <a:r>
              <a:rPr lang="en-US" sz="2400" dirty="0" smtClean="0"/>
              <a:t>German immigrants were more likely than Irish to become Farmers in the new land</a:t>
            </a:r>
          </a:p>
          <a:p>
            <a:pPr marL="457200" lvl="1" indent="0">
              <a:buNone/>
            </a:pPr>
            <a:endParaRPr lang="en-US" sz="2000" dirty="0"/>
          </a:p>
          <a:p>
            <a:pPr lvl="1"/>
            <a:endParaRPr lang="en-US" sz="2000" dirty="0" smtClean="0"/>
          </a:p>
        </p:txBody>
      </p:sp>
      <p:sp>
        <p:nvSpPr>
          <p:cNvPr id="2" name="Title 1"/>
          <p:cNvSpPr>
            <a:spLocks noGrp="1"/>
          </p:cNvSpPr>
          <p:nvPr>
            <p:ph type="title"/>
          </p:nvPr>
        </p:nvSpPr>
        <p:spPr/>
        <p:txBody>
          <a:bodyPr/>
          <a:lstStyle/>
          <a:p>
            <a:r>
              <a:rPr lang="en-US" dirty="0" smtClean="0"/>
              <a:t>A Failed German Revolution</a:t>
            </a:r>
            <a:endParaRPr lang="en-US" dirty="0"/>
          </a:p>
        </p:txBody>
      </p:sp>
    </p:spTree>
    <p:extLst>
      <p:ext uri="{BB962C8B-B14F-4D97-AF65-F5344CB8AC3E}">
        <p14:creationId xmlns:p14="http://schemas.microsoft.com/office/powerpoint/2010/main" xmlns="" val="3744278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09" y="0"/>
            <a:ext cx="9144000" cy="5817031"/>
          </a:xfrm>
          <a:prstGeom prst="rect">
            <a:avLst/>
          </a:prstGeom>
        </p:spPr>
      </p:pic>
      <p:sp>
        <p:nvSpPr>
          <p:cNvPr id="3" name="TextBox 2"/>
          <p:cNvSpPr txBox="1"/>
          <p:nvPr/>
        </p:nvSpPr>
        <p:spPr>
          <a:xfrm>
            <a:off x="270164" y="6096000"/>
            <a:ext cx="8763000" cy="523220"/>
          </a:xfrm>
          <a:prstGeom prst="rect">
            <a:avLst/>
          </a:prstGeom>
          <a:noFill/>
        </p:spPr>
        <p:txBody>
          <a:bodyPr wrap="square" rtlCol="0">
            <a:spAutoFit/>
          </a:bodyPr>
          <a:lstStyle/>
          <a:p>
            <a:r>
              <a:rPr lang="en-US" sz="2800" b="1" dirty="0"/>
              <a:t>P</a:t>
            </a:r>
            <a:r>
              <a:rPr lang="en-US" sz="2800" b="1" dirty="0" smtClean="0"/>
              <a:t>opulation Density  of German Born Americans in 1880</a:t>
            </a:r>
            <a:endParaRPr lang="en-US" sz="2800" b="1" dirty="0"/>
          </a:p>
        </p:txBody>
      </p:sp>
    </p:spTree>
    <p:extLst>
      <p:ext uri="{BB962C8B-B14F-4D97-AF65-F5344CB8AC3E}">
        <p14:creationId xmlns:p14="http://schemas.microsoft.com/office/powerpoint/2010/main" xmlns="" val="3753687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33400"/>
            <a:ext cx="4319313" cy="6172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291164"/>
            <a:ext cx="4289346" cy="4082006"/>
          </a:xfrm>
          <a:prstGeom prst="rect">
            <a:avLst/>
          </a:prstGeom>
        </p:spPr>
      </p:pic>
      <p:sp>
        <p:nvSpPr>
          <p:cNvPr id="6" name="Rectangle 5"/>
          <p:cNvSpPr/>
          <p:nvPr/>
        </p:nvSpPr>
        <p:spPr>
          <a:xfrm>
            <a:off x="4799629" y="381000"/>
            <a:ext cx="3986487" cy="646331"/>
          </a:xfrm>
          <a:prstGeom prst="rect">
            <a:avLst/>
          </a:prstGeom>
        </p:spPr>
        <p:txBody>
          <a:bodyPr wrap="square">
            <a:spAutoFit/>
          </a:bodyPr>
          <a:lstStyle/>
          <a:p>
            <a:pPr algn="ctr"/>
            <a:r>
              <a:rPr lang="en-US" dirty="0"/>
              <a:t>They moved to the Midwest where there was more land available</a:t>
            </a:r>
          </a:p>
        </p:txBody>
      </p:sp>
      <p:sp>
        <p:nvSpPr>
          <p:cNvPr id="7" name="Rectangle 6"/>
          <p:cNvSpPr/>
          <p:nvPr/>
        </p:nvSpPr>
        <p:spPr>
          <a:xfrm>
            <a:off x="4648200" y="5715000"/>
            <a:ext cx="4289346" cy="707886"/>
          </a:xfrm>
          <a:prstGeom prst="rect">
            <a:avLst/>
          </a:prstGeom>
        </p:spPr>
        <p:txBody>
          <a:bodyPr wrap="square">
            <a:spAutoFit/>
          </a:bodyPr>
          <a:lstStyle/>
          <a:p>
            <a:pPr lvl="1" algn="ctr"/>
            <a:r>
              <a:rPr lang="en-US" sz="2000" dirty="0"/>
              <a:t>They  usually had more money to fund their immigration</a:t>
            </a:r>
          </a:p>
        </p:txBody>
      </p:sp>
    </p:spTree>
    <p:extLst>
      <p:ext uri="{BB962C8B-B14F-4D97-AF65-F5344CB8AC3E}">
        <p14:creationId xmlns:p14="http://schemas.microsoft.com/office/powerpoint/2010/main" xmlns="" val="873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Many Germans worked at skilled labor such as tailors, seamstresses, bricklayers, cabinet makers, bakers and food </a:t>
            </a:r>
            <a:r>
              <a:rPr lang="en-US" sz="2700" dirty="0" smtClean="0"/>
              <a:t>merchants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676400"/>
            <a:ext cx="4176712" cy="484256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2660996"/>
            <a:ext cx="3886200" cy="2556524"/>
          </a:xfrm>
          <a:prstGeom prst="rect">
            <a:avLst/>
          </a:prstGeom>
        </p:spPr>
      </p:pic>
    </p:spTree>
    <p:extLst>
      <p:ext uri="{BB962C8B-B14F-4D97-AF65-F5344CB8AC3E}">
        <p14:creationId xmlns:p14="http://schemas.microsoft.com/office/powerpoint/2010/main" xmlns="" val="230126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Anti-Immigration Movements</a:t>
            </a:r>
            <a:endParaRPr lang="en-US" dirty="0"/>
          </a:p>
        </p:txBody>
      </p:sp>
      <p:sp>
        <p:nvSpPr>
          <p:cNvPr id="3" name="Content Placeholder 2"/>
          <p:cNvSpPr>
            <a:spLocks noGrp="1"/>
          </p:cNvSpPr>
          <p:nvPr>
            <p:ph idx="1"/>
          </p:nvPr>
        </p:nvSpPr>
        <p:spPr/>
        <p:txBody>
          <a:bodyPr>
            <a:normAutofit/>
          </a:bodyPr>
          <a:lstStyle/>
          <a:p>
            <a:r>
              <a:rPr lang="en-US" dirty="0" smtClean="0"/>
              <a:t>Industrialization and Immigration greatly changed the American labor force</a:t>
            </a:r>
          </a:p>
          <a:p>
            <a:endParaRPr lang="en-US" dirty="0" smtClean="0"/>
          </a:p>
          <a:p>
            <a:r>
              <a:rPr lang="en-US" b="1" dirty="0" smtClean="0"/>
              <a:t>Industrial jobs in the Northeast attracted many people</a:t>
            </a:r>
          </a:p>
          <a:p>
            <a:endParaRPr lang="en-US" b="1" dirty="0" smtClean="0"/>
          </a:p>
          <a:p>
            <a:r>
              <a:rPr lang="en-US" dirty="0" smtClean="0"/>
              <a:t>Many native born workers feared losing their jobs to incoming immigrants who were willing to work for lower wages</a:t>
            </a:r>
          </a:p>
        </p:txBody>
      </p:sp>
    </p:spTree>
    <p:extLst>
      <p:ext uri="{BB962C8B-B14F-4D97-AF65-F5344CB8AC3E}">
        <p14:creationId xmlns:p14="http://schemas.microsoft.com/office/powerpoint/2010/main" xmlns="" val="1651865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sz="2400" dirty="0"/>
              <a:t>Some where threatened by the immigrants culture and religion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4995" y="1981200"/>
            <a:ext cx="4762500" cy="2324100"/>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6745" y="4572000"/>
            <a:ext cx="7239000" cy="2095500"/>
          </a:xfrm>
        </p:spPr>
      </p:pic>
    </p:spTree>
    <p:extLst>
      <p:ext uri="{BB962C8B-B14F-4D97-AF65-F5344CB8AC3E}">
        <p14:creationId xmlns:p14="http://schemas.microsoft.com/office/powerpoint/2010/main" xmlns="" val="3428098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a:t>Americans also mistrusted Catholic immigrants </a:t>
            </a:r>
            <a:r>
              <a:rPr lang="en-US" sz="2700" dirty="0" smtClean="0"/>
              <a:t/>
            </a:r>
            <a:br>
              <a:rPr lang="en-US" sz="2700" dirty="0" smtClean="0"/>
            </a:br>
            <a:r>
              <a:rPr lang="en-US" sz="2700" dirty="0" smtClean="0"/>
              <a:t>because </a:t>
            </a:r>
            <a:r>
              <a:rPr lang="en-US" sz="2700" dirty="0"/>
              <a:t>of the history of conflict between </a:t>
            </a:r>
            <a:r>
              <a:rPr lang="en-US" sz="2700" dirty="0" smtClean="0"/>
              <a:t/>
            </a:r>
            <a:br>
              <a:rPr lang="en-US" sz="2700" dirty="0" smtClean="0"/>
            </a:br>
            <a:r>
              <a:rPr lang="en-US" sz="2700" dirty="0" smtClean="0"/>
              <a:t>European </a:t>
            </a:r>
            <a:r>
              <a:rPr lang="en-US" sz="2700" dirty="0"/>
              <a:t>Protestants and Catholics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536300"/>
            <a:ext cx="6892869" cy="5321700"/>
          </a:xfrm>
          <a:prstGeom prst="rect">
            <a:avLst/>
          </a:prstGeom>
        </p:spPr>
      </p:pic>
    </p:spTree>
    <p:extLst>
      <p:ext uri="{BB962C8B-B14F-4D97-AF65-F5344CB8AC3E}">
        <p14:creationId xmlns:p14="http://schemas.microsoft.com/office/powerpoint/2010/main" xmlns="" val="3548645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Irish Need Apply”</a:t>
            </a:r>
            <a:endParaRPr lang="en-US" dirty="0"/>
          </a:p>
        </p:txBody>
      </p:sp>
      <p:sp>
        <p:nvSpPr>
          <p:cNvPr id="3" name="Content Placeholder 2"/>
          <p:cNvSpPr>
            <a:spLocks noGrp="1"/>
          </p:cNvSpPr>
          <p:nvPr>
            <p:ph idx="1"/>
          </p:nvPr>
        </p:nvSpPr>
        <p:spPr>
          <a:xfrm>
            <a:off x="457200" y="1775191"/>
            <a:ext cx="8610600" cy="4625609"/>
          </a:xfrm>
        </p:spPr>
        <p:txBody>
          <a:bodyPr/>
          <a:lstStyle/>
          <a:p>
            <a:r>
              <a:rPr lang="en-US" dirty="0"/>
              <a:t>Americans and others who opposed immigration were called </a:t>
            </a:r>
            <a:r>
              <a:rPr lang="en-US" b="1" dirty="0" smtClean="0">
                <a:solidFill>
                  <a:srgbClr val="FF0000"/>
                </a:solidFill>
              </a:rPr>
              <a:t>nativists</a:t>
            </a:r>
          </a:p>
          <a:p>
            <a:r>
              <a:rPr lang="en-US" dirty="0" smtClean="0"/>
              <a:t>In 1849 nativists founded a political the </a:t>
            </a:r>
            <a:r>
              <a:rPr lang="en-US" b="1" dirty="0" smtClean="0">
                <a:solidFill>
                  <a:srgbClr val="FF0000"/>
                </a:solidFill>
              </a:rPr>
              <a:t>Know-Nothing Party</a:t>
            </a:r>
            <a:r>
              <a:rPr lang="en-US" dirty="0" smtClean="0"/>
              <a:t>, which tried to limit immigration</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3886200"/>
            <a:ext cx="4572000" cy="2758440"/>
          </a:xfrm>
          <a:prstGeom prst="rect">
            <a:avLst/>
          </a:prstGeom>
        </p:spPr>
      </p:pic>
    </p:spTree>
    <p:extLst>
      <p:ext uri="{BB962C8B-B14F-4D97-AF65-F5344CB8AC3E}">
        <p14:creationId xmlns:p14="http://schemas.microsoft.com/office/powerpoint/2010/main" xmlns="" val="362490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636776"/>
          </a:xfrm>
        </p:spPr>
        <p:txBody>
          <a:bodyPr/>
          <a:lstStyle/>
          <a:p>
            <a:r>
              <a:rPr lang="en-US" dirty="0" smtClean="0"/>
              <a:t>Immigrants &amp; Urban Challenges</a:t>
            </a:r>
            <a:endParaRPr lang="en-US" dirty="0"/>
          </a:p>
        </p:txBody>
      </p:sp>
      <p:sp>
        <p:nvSpPr>
          <p:cNvPr id="3" name="Text Placeholder 2"/>
          <p:cNvSpPr>
            <a:spLocks noGrp="1"/>
          </p:cNvSpPr>
          <p:nvPr>
            <p:ph type="body" idx="1"/>
          </p:nvPr>
        </p:nvSpPr>
        <p:spPr/>
        <p:txBody>
          <a:bodyPr/>
          <a:lstStyle/>
          <a:p>
            <a:r>
              <a:rPr lang="en-US" dirty="0" smtClean="0"/>
              <a:t>Section 2:  p438-442</a:t>
            </a:r>
            <a:endParaRPr lang="en-US" dirty="0"/>
          </a:p>
        </p:txBody>
      </p:sp>
      <p:sp>
        <p:nvSpPr>
          <p:cNvPr id="4" name="TextBox 3"/>
          <p:cNvSpPr txBox="1"/>
          <p:nvPr/>
        </p:nvSpPr>
        <p:spPr>
          <a:xfrm>
            <a:off x="685800" y="2908464"/>
            <a:ext cx="8229600" cy="4062651"/>
          </a:xfrm>
          <a:prstGeom prst="rect">
            <a:avLst/>
          </a:prstGeom>
          <a:noFill/>
        </p:spPr>
        <p:txBody>
          <a:bodyPr wrap="square" rtlCol="0">
            <a:spAutoFit/>
          </a:bodyPr>
          <a:lstStyle/>
          <a:p>
            <a:r>
              <a:rPr lang="en-US" sz="2400" dirty="0" smtClean="0"/>
              <a:t>KEY TERMS:</a:t>
            </a:r>
          </a:p>
          <a:p>
            <a:endParaRPr lang="en-US" dirty="0" smtClean="0"/>
          </a:p>
          <a:p>
            <a:r>
              <a:rPr lang="en-US" b="1" dirty="0" smtClean="0"/>
              <a:t>Nativists</a:t>
            </a:r>
            <a:r>
              <a:rPr lang="en-US" dirty="0" smtClean="0"/>
              <a:t>: 	Americans and other  who opposed immigrants</a:t>
            </a:r>
          </a:p>
          <a:p>
            <a:endParaRPr lang="en-US" dirty="0"/>
          </a:p>
          <a:p>
            <a:r>
              <a:rPr lang="en-US" b="1" dirty="0" smtClean="0"/>
              <a:t>Know-Nothing Party</a:t>
            </a:r>
            <a:r>
              <a:rPr lang="en-US" dirty="0" smtClean="0"/>
              <a:t>:	</a:t>
            </a:r>
          </a:p>
          <a:p>
            <a:r>
              <a:rPr lang="en-US" dirty="0"/>
              <a:t>	</a:t>
            </a:r>
            <a:r>
              <a:rPr lang="en-US" dirty="0" smtClean="0"/>
              <a:t>	political organization who worked to bar immigrants from 			citizenship and political office</a:t>
            </a:r>
          </a:p>
          <a:p>
            <a:endParaRPr lang="en-US" dirty="0"/>
          </a:p>
          <a:p>
            <a:r>
              <a:rPr lang="en-US" b="1" dirty="0" smtClean="0"/>
              <a:t>Middle Class</a:t>
            </a:r>
            <a:r>
              <a:rPr lang="en-US" dirty="0" smtClean="0"/>
              <a:t>:	a new economic class between the wealthy and the poor</a:t>
            </a:r>
          </a:p>
          <a:p>
            <a:endParaRPr lang="en-US" dirty="0"/>
          </a:p>
          <a:p>
            <a:r>
              <a:rPr lang="en-US" b="1" dirty="0" smtClean="0"/>
              <a:t>Tenements</a:t>
            </a:r>
            <a:r>
              <a:rPr lang="en-US" dirty="0" smtClean="0"/>
              <a:t>:	poorly designed apartment buildings that were overcrowded</a:t>
            </a:r>
          </a:p>
          <a:p>
            <a:endParaRPr lang="en-US" dirty="0"/>
          </a:p>
          <a:p>
            <a:endParaRPr lang="en-US" dirty="0" smtClean="0"/>
          </a:p>
          <a:p>
            <a:endParaRPr lang="en-US" dirty="0"/>
          </a:p>
        </p:txBody>
      </p:sp>
    </p:spTree>
    <p:extLst>
      <p:ext uri="{BB962C8B-B14F-4D97-AF65-F5344CB8AC3E}">
        <p14:creationId xmlns:p14="http://schemas.microsoft.com/office/powerpoint/2010/main" xmlns="" val="285334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Growth of Cities</a:t>
            </a:r>
            <a:endParaRPr lang="en-US" dirty="0"/>
          </a:p>
        </p:txBody>
      </p:sp>
      <p:sp>
        <p:nvSpPr>
          <p:cNvPr id="3" name="Content Placeholder 2"/>
          <p:cNvSpPr>
            <a:spLocks noGrp="1"/>
          </p:cNvSpPr>
          <p:nvPr>
            <p:ph idx="1"/>
          </p:nvPr>
        </p:nvSpPr>
        <p:spPr>
          <a:xfrm>
            <a:off x="152400" y="1775191"/>
            <a:ext cx="8839200" cy="4625609"/>
          </a:xfrm>
        </p:spPr>
        <p:txBody>
          <a:bodyPr>
            <a:normAutofit fontScale="62500" lnSpcReduction="20000"/>
          </a:bodyPr>
          <a:lstStyle/>
          <a:p>
            <a:r>
              <a:rPr lang="en-US" dirty="0" smtClean="0"/>
              <a:t>The Industrial Revolution led to the new jobs being created in American cities</a:t>
            </a:r>
          </a:p>
          <a:p>
            <a:endParaRPr lang="en-US" dirty="0" smtClean="0"/>
          </a:p>
          <a:p>
            <a:r>
              <a:rPr lang="en-US" dirty="0" smtClean="0"/>
              <a:t>The Transportation Revolution helped connect the cities</a:t>
            </a:r>
          </a:p>
          <a:p>
            <a:endParaRPr lang="en-US" dirty="0" smtClean="0"/>
          </a:p>
          <a:p>
            <a:r>
              <a:rPr lang="en-US" dirty="0" smtClean="0"/>
              <a:t>The rise of Industry and the growth of Cities changed American life</a:t>
            </a:r>
          </a:p>
          <a:p>
            <a:endParaRPr lang="en-US" dirty="0" smtClean="0"/>
          </a:p>
          <a:p>
            <a:r>
              <a:rPr lang="en-US" b="1" dirty="0" smtClean="0"/>
              <a:t>¾ of the countries manufacturing jobs were in cities of the Northeastern and Mid-Atlantic States</a:t>
            </a:r>
          </a:p>
          <a:p>
            <a:endParaRPr lang="en-US" dirty="0" smtClean="0"/>
          </a:p>
          <a:p>
            <a:r>
              <a:rPr lang="en-US" dirty="0" smtClean="0"/>
              <a:t>Small business owners and skilled workers profited most from the those changes</a:t>
            </a:r>
          </a:p>
          <a:p>
            <a:endParaRPr lang="en-US" dirty="0" smtClean="0"/>
          </a:p>
          <a:p>
            <a:r>
              <a:rPr lang="en-US" dirty="0" smtClean="0"/>
              <a:t>Merchants, manufacturers, professionals, and master craftsmen made up the new </a:t>
            </a:r>
            <a:r>
              <a:rPr lang="en-US" b="1" dirty="0" smtClean="0">
                <a:solidFill>
                  <a:srgbClr val="FF0000"/>
                </a:solidFill>
              </a:rPr>
              <a:t>Middle Class</a:t>
            </a:r>
          </a:p>
          <a:p>
            <a:endParaRPr lang="en-US" b="1" dirty="0" smtClean="0">
              <a:solidFill>
                <a:srgbClr val="FF0000"/>
              </a:solidFill>
            </a:endParaRPr>
          </a:p>
          <a:p>
            <a:r>
              <a:rPr lang="en-US" dirty="0" smtClean="0"/>
              <a:t>Cities afforded opportunity for entertainment and enriched cultural life like libraries, clubs and theatre </a:t>
            </a:r>
          </a:p>
        </p:txBody>
      </p:sp>
    </p:spTree>
    <p:extLst>
      <p:ext uri="{BB962C8B-B14F-4D97-AF65-F5344CB8AC3E}">
        <p14:creationId xmlns:p14="http://schemas.microsoft.com/office/powerpoint/2010/main" xmlns="" val="359357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problems</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dirty="0" smtClean="0"/>
              <a:t>American cities in mid 1800’s faced many challenges due to rapid growth</a:t>
            </a:r>
          </a:p>
          <a:p>
            <a:r>
              <a:rPr lang="en-US" b="1" dirty="0" smtClean="0"/>
              <a:t>Public and private transportation was limited</a:t>
            </a:r>
          </a:p>
          <a:p>
            <a:r>
              <a:rPr lang="en-US" dirty="0" smtClean="0"/>
              <a:t>Because wages were so low many people could only afford to </a:t>
            </a:r>
            <a:r>
              <a:rPr lang="en-US" b="1" dirty="0" smtClean="0"/>
              <a:t>live in Tenements</a:t>
            </a:r>
          </a:p>
          <a:p>
            <a:r>
              <a:rPr lang="en-US" dirty="0" smtClean="0"/>
              <a:t>Tenements were poorly designed apartment buildings that were dirty over crowded and unsafe</a:t>
            </a:r>
          </a:p>
          <a:p>
            <a:r>
              <a:rPr lang="en-US" b="1" dirty="0" smtClean="0"/>
              <a:t>Lack of Public Health regulations</a:t>
            </a:r>
          </a:p>
          <a:p>
            <a:r>
              <a:rPr lang="en-US" b="1" dirty="0" smtClean="0"/>
              <a:t>High crime rates </a:t>
            </a:r>
            <a:r>
              <a:rPr lang="en-US" dirty="0" smtClean="0"/>
              <a:t>and fires also plagued fast growing cities in the US </a:t>
            </a:r>
            <a:endParaRPr lang="en-US" dirty="0"/>
          </a:p>
        </p:txBody>
      </p:sp>
    </p:spTree>
    <p:extLst>
      <p:ext uri="{BB962C8B-B14F-4D97-AF65-F5344CB8AC3E}">
        <p14:creationId xmlns:p14="http://schemas.microsoft.com/office/powerpoint/2010/main" xmlns="" val="1618366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251062"/>
          </a:xfrm>
        </p:spPr>
        <p:txBody>
          <a:bodyPr>
            <a:normAutofit/>
          </a:bodyPr>
          <a:lstStyle/>
          <a:p>
            <a:r>
              <a:rPr lang="en-US" sz="3600" dirty="0"/>
              <a:t>Public and private transportation was </a:t>
            </a:r>
            <a:r>
              <a:rPr lang="en-US" sz="3600" dirty="0" smtClean="0"/>
              <a:t>limited</a:t>
            </a:r>
            <a:endParaRPr lang="en-US" dirty="0"/>
          </a:p>
        </p:txBody>
      </p:sp>
      <p:pic>
        <p:nvPicPr>
          <p:cNvPr id="4" name="Picture 4" descr="Tenements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752600"/>
            <a:ext cx="6858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60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Because wages were so low many people could only afford to live in </a:t>
            </a:r>
            <a:r>
              <a:rPr lang="en-US" sz="3100" dirty="0" smtClean="0"/>
              <a:t>Tenements</a:t>
            </a:r>
            <a:endParaRPr lang="en-US" dirty="0"/>
          </a:p>
        </p:txBody>
      </p:sp>
      <p:pic>
        <p:nvPicPr>
          <p:cNvPr id="3" name="Picture 4" descr="Tenements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5447"/>
            <a:ext cx="4040787" cy="5224843"/>
          </a:xfrm>
          <a:prstGeom prst="rect">
            <a:avLst/>
          </a:prstGeom>
          <a:solidFill>
            <a:schemeClr val="tx1"/>
          </a:solidFill>
        </p:spPr>
      </p:pic>
      <p:pic>
        <p:nvPicPr>
          <p:cNvPr id="4" name="Picture 4" descr="Tenements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667000"/>
            <a:ext cx="40640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8372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nements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438400"/>
            <a:ext cx="3621705" cy="27665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a:spLocks noGrp="1"/>
          </p:cNvSpPr>
          <p:nvPr>
            <p:ph type="title"/>
          </p:nvPr>
        </p:nvSpPr>
        <p:spPr/>
        <p:txBody>
          <a:bodyPr>
            <a:normAutofit/>
          </a:bodyPr>
          <a:lstStyle/>
          <a:p>
            <a:pPr algn="ctr"/>
            <a:r>
              <a:rPr lang="en-US" sz="2700" dirty="0"/>
              <a:t>Tenements were poorly designed apartment buildings that were dirty over crowded and </a:t>
            </a:r>
            <a:r>
              <a:rPr lang="en-US" sz="2700" dirty="0" smtClean="0"/>
              <a:t>unsafe</a:t>
            </a:r>
            <a:endParaRPr lang="en-US" dirty="0"/>
          </a:p>
        </p:txBody>
      </p:sp>
      <p:pic>
        <p:nvPicPr>
          <p:cNvPr id="7" name="Picture 4" descr="Tenements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9389" y="1656195"/>
            <a:ext cx="4294611"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2346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b="1" dirty="0"/>
              <a:t>Lack of Public Health </a:t>
            </a:r>
            <a:r>
              <a:rPr lang="en-US" sz="2400" b="1" dirty="0" smtClean="0"/>
              <a:t>regulations</a:t>
            </a:r>
            <a:endParaRPr lang="en-US" sz="2400" dirty="0"/>
          </a:p>
        </p:txBody>
      </p:sp>
      <p:sp>
        <p:nvSpPr>
          <p:cNvPr id="5" name="Text Placeholder 4"/>
          <p:cNvSpPr>
            <a:spLocks noGrp="1"/>
          </p:cNvSpPr>
          <p:nvPr>
            <p:ph type="body" sz="half" idx="2"/>
          </p:nvPr>
        </p:nvSpPr>
        <p:spPr>
          <a:xfrm>
            <a:off x="2590800" y="0"/>
            <a:ext cx="7452162" cy="1698982"/>
          </a:xfrm>
        </p:spPr>
        <p:txBody>
          <a:bodyPr>
            <a:normAutofit/>
          </a:bodyPr>
          <a:lstStyle/>
          <a:p>
            <a:pPr marL="731520" lvl="1" indent="-274320">
              <a:buClr>
                <a:srgbClr val="60B5CC"/>
              </a:buClr>
              <a:buFont typeface="Wingdings"/>
              <a:buChar char=""/>
            </a:pPr>
            <a:r>
              <a:rPr lang="en-US" sz="2400" dirty="0">
                <a:solidFill>
                  <a:schemeClr val="bg1"/>
                </a:solidFill>
              </a:rPr>
              <a:t>Did not have clean water </a:t>
            </a:r>
          </a:p>
          <a:p>
            <a:pPr marL="731520" lvl="1" indent="-274320">
              <a:buClr>
                <a:srgbClr val="60B5CC"/>
              </a:buClr>
              <a:buFont typeface="Wingdings"/>
              <a:buChar char=""/>
            </a:pPr>
            <a:r>
              <a:rPr lang="en-US" sz="2400" dirty="0">
                <a:solidFill>
                  <a:schemeClr val="bg1"/>
                </a:solidFill>
              </a:rPr>
              <a:t>No effective waste &amp; trash removal </a:t>
            </a:r>
          </a:p>
          <a:p>
            <a:pPr marL="731520" lvl="1" indent="-274320">
              <a:buClr>
                <a:srgbClr val="60B5CC"/>
              </a:buClr>
              <a:buFont typeface="Wingdings"/>
              <a:buChar char=""/>
            </a:pPr>
            <a:r>
              <a:rPr lang="en-US" sz="2400" dirty="0">
                <a:solidFill>
                  <a:schemeClr val="bg1"/>
                </a:solidFill>
              </a:rPr>
              <a:t>Cholera and other epidemics were widespread</a:t>
            </a:r>
          </a:p>
          <a:p>
            <a:endParaRPr lang="en-US" dirty="0">
              <a:solidFill>
                <a:schemeClr val="bg1"/>
              </a:solidFill>
            </a:endParaRPr>
          </a:p>
        </p:txBody>
      </p:sp>
      <p:pic>
        <p:nvPicPr>
          <p:cNvPr id="6" name="Picture 5" descr="Tenements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99079" y="2286000"/>
            <a:ext cx="4011519" cy="390804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Tenements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861306"/>
            <a:ext cx="3379153"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662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t>High crime rates and fires also plagued fast growing cities in the US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2286000"/>
            <a:ext cx="4203032"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9242" y="1600200"/>
            <a:ext cx="3932834" cy="5029200"/>
          </a:xfrm>
          <a:prstGeom prst="rect">
            <a:avLst/>
          </a:prstGeom>
        </p:spPr>
      </p:pic>
    </p:spTree>
    <p:extLst>
      <p:ext uri="{BB962C8B-B14F-4D97-AF65-F5344CB8AC3E}">
        <p14:creationId xmlns:p14="http://schemas.microsoft.com/office/powerpoint/2010/main" xmlns="" val="66582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hicago%20Post%20Office%20Customs%20House%20Before%20and%20Af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 y="1410890"/>
            <a:ext cx="9144000" cy="544710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1" y="228600"/>
            <a:ext cx="9143999" cy="707886"/>
          </a:xfrm>
          <a:prstGeom prst="rect">
            <a:avLst/>
          </a:prstGeom>
          <a:noFill/>
        </p:spPr>
        <p:txBody>
          <a:bodyPr wrap="square" rtlCol="0">
            <a:spAutoFit/>
          </a:bodyPr>
          <a:lstStyle/>
          <a:p>
            <a:pPr algn="ctr"/>
            <a:r>
              <a:rPr lang="en-US" sz="4000" dirty="0" smtClean="0"/>
              <a:t>The Great Chicago Fire of 1861</a:t>
            </a:r>
            <a:endParaRPr lang="en-US" sz="4000" dirty="0"/>
          </a:p>
        </p:txBody>
      </p:sp>
    </p:spTree>
    <p:extLst>
      <p:ext uri="{BB962C8B-B14F-4D97-AF65-F5344CB8AC3E}">
        <p14:creationId xmlns:p14="http://schemas.microsoft.com/office/powerpoint/2010/main" xmlns="" val="349308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Urban cities grew rapidly -</a:t>
            </a:r>
            <a:r>
              <a:rPr lang="en-US" dirty="0"/>
              <a:t>¾ of the countries manufacturing jobs were in cities of the Northeastern and Mid-Atlantic States</a:t>
            </a:r>
          </a:p>
          <a:p>
            <a:r>
              <a:rPr lang="en-US" dirty="0" smtClean="0"/>
              <a:t>Urban problems included tenement housing, high </a:t>
            </a:r>
            <a:r>
              <a:rPr lang="en-US" dirty="0"/>
              <a:t>crime </a:t>
            </a:r>
            <a:r>
              <a:rPr lang="en-US" dirty="0" smtClean="0"/>
              <a:t>rates,  </a:t>
            </a:r>
            <a:r>
              <a:rPr lang="en-US" dirty="0"/>
              <a:t>a lack of public health </a:t>
            </a:r>
            <a:r>
              <a:rPr lang="en-US" dirty="0" smtClean="0"/>
              <a:t>regulations, </a:t>
            </a:r>
            <a:r>
              <a:rPr lang="en-US" dirty="0"/>
              <a:t>limited public </a:t>
            </a:r>
            <a:r>
              <a:rPr lang="en-US" dirty="0" smtClean="0"/>
              <a:t>transportation</a:t>
            </a:r>
          </a:p>
          <a:p>
            <a:endParaRPr lang="en-US" dirty="0"/>
          </a:p>
        </p:txBody>
      </p:sp>
    </p:spTree>
    <p:extLst>
      <p:ext uri="{BB962C8B-B14F-4D97-AF65-F5344CB8AC3E}">
        <p14:creationId xmlns:p14="http://schemas.microsoft.com/office/powerpoint/2010/main" xmlns="" val="2614764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Arts</a:t>
            </a:r>
            <a:endParaRPr lang="en-US" dirty="0"/>
          </a:p>
        </p:txBody>
      </p:sp>
      <p:sp>
        <p:nvSpPr>
          <p:cNvPr id="3" name="Text Placeholder 2"/>
          <p:cNvSpPr>
            <a:spLocks noGrp="1"/>
          </p:cNvSpPr>
          <p:nvPr>
            <p:ph type="body" idx="1"/>
          </p:nvPr>
        </p:nvSpPr>
        <p:spPr/>
        <p:txBody>
          <a:bodyPr/>
          <a:lstStyle/>
          <a:p>
            <a:r>
              <a:rPr lang="en-US" dirty="0" smtClean="0"/>
              <a:t>Section 2 p443-447</a:t>
            </a:r>
            <a:endParaRPr lang="en-US" dirty="0"/>
          </a:p>
        </p:txBody>
      </p:sp>
      <p:sp>
        <p:nvSpPr>
          <p:cNvPr id="4" name="TextBox 3"/>
          <p:cNvSpPr txBox="1"/>
          <p:nvPr/>
        </p:nvSpPr>
        <p:spPr>
          <a:xfrm>
            <a:off x="457200" y="3048000"/>
            <a:ext cx="8839200" cy="3416320"/>
          </a:xfrm>
          <a:prstGeom prst="rect">
            <a:avLst/>
          </a:prstGeom>
          <a:noFill/>
        </p:spPr>
        <p:txBody>
          <a:bodyPr wrap="square" rtlCol="0">
            <a:spAutoFit/>
          </a:bodyPr>
          <a:lstStyle/>
          <a:p>
            <a:r>
              <a:rPr lang="en-US" dirty="0" smtClean="0"/>
              <a:t>KEY TERMS:</a:t>
            </a:r>
          </a:p>
          <a:p>
            <a:endParaRPr lang="en-US" dirty="0"/>
          </a:p>
          <a:p>
            <a:r>
              <a:rPr lang="en-US" dirty="0" smtClean="0"/>
              <a:t>Transcendentalism: 	belief people could transcend the material things in life</a:t>
            </a:r>
          </a:p>
          <a:p>
            <a:r>
              <a:rPr lang="en-US" dirty="0" smtClean="0"/>
              <a:t>Transcendental writers:	Ralph Waldo Emerson, Margaret Fuller, Henry David Thoreau</a:t>
            </a:r>
          </a:p>
          <a:p>
            <a:endParaRPr lang="en-US" dirty="0"/>
          </a:p>
          <a:p>
            <a:r>
              <a:rPr lang="en-US" dirty="0" smtClean="0"/>
              <a:t>Utopian Communities:	groups of people who tried to form a perfect society</a:t>
            </a:r>
          </a:p>
          <a:p>
            <a:endParaRPr lang="en-US" dirty="0"/>
          </a:p>
          <a:p>
            <a:r>
              <a:rPr lang="en-US" dirty="0" smtClean="0"/>
              <a:t>Romantic Writers:		Nathaniel Hawthorne, Herman Melville</a:t>
            </a:r>
          </a:p>
          <a:p>
            <a:endParaRPr lang="en-US" dirty="0" smtClean="0"/>
          </a:p>
          <a:p>
            <a:r>
              <a:rPr lang="en-US" dirty="0" smtClean="0"/>
              <a:t>Romantic Poets:		Edgar Allen Poe, Emily Dickenson, Walt Whitman,</a:t>
            </a:r>
          </a:p>
          <a:p>
            <a:r>
              <a:rPr lang="en-US" dirty="0"/>
              <a:t>	</a:t>
            </a:r>
            <a:r>
              <a:rPr lang="en-US" dirty="0" smtClean="0"/>
              <a:t>		Henry Wadsworth Longfellow</a:t>
            </a:r>
            <a:endParaRPr lang="en-US" dirty="0"/>
          </a:p>
          <a:p>
            <a:endParaRPr lang="en-US" dirty="0"/>
          </a:p>
        </p:txBody>
      </p:sp>
    </p:spTree>
    <p:extLst>
      <p:ext uri="{BB962C8B-B14F-4D97-AF65-F5344CB8AC3E}">
        <p14:creationId xmlns:p14="http://schemas.microsoft.com/office/powerpoint/2010/main" xmlns="" val="62633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Millions of Immigrants arrive</a:t>
            </a:r>
            <a:endParaRPr lang="en-US" dirty="0"/>
          </a:p>
        </p:txBody>
      </p:sp>
      <p:sp>
        <p:nvSpPr>
          <p:cNvPr id="6" name="TextBox 5"/>
          <p:cNvSpPr txBox="1"/>
          <p:nvPr/>
        </p:nvSpPr>
        <p:spPr>
          <a:xfrm>
            <a:off x="304800" y="1828800"/>
            <a:ext cx="8839200" cy="3323987"/>
          </a:xfrm>
          <a:prstGeom prst="rect">
            <a:avLst/>
          </a:prstGeom>
          <a:noFill/>
        </p:spPr>
        <p:txBody>
          <a:bodyPr wrap="square" rtlCol="0">
            <a:spAutoFit/>
          </a:bodyPr>
          <a:lstStyle/>
          <a:p>
            <a:pPr marL="342900" indent="-342900">
              <a:buFont typeface="Wingdings" pitchFamily="2" charset="2"/>
              <a:buChar char="q"/>
            </a:pPr>
            <a:r>
              <a:rPr lang="en-US" sz="2400" dirty="0" smtClean="0">
                <a:latin typeface="Century Gothic" pitchFamily="34" charset="0"/>
              </a:rPr>
              <a:t>More than 4 million immigrants settled in the US between 1840 &amp; 1860</a:t>
            </a:r>
          </a:p>
          <a:p>
            <a:pPr marL="342900" indent="-342900">
              <a:buFont typeface="Wingdings" pitchFamily="2" charset="2"/>
              <a:buChar char="q"/>
            </a:pPr>
            <a:r>
              <a:rPr lang="en-US" sz="2400" dirty="0" smtClean="0">
                <a:latin typeface="Century Gothic" pitchFamily="34" charset="0"/>
              </a:rPr>
              <a:t>Most arrived from European countries </a:t>
            </a:r>
          </a:p>
          <a:p>
            <a:pPr marL="800100" lvl="1" indent="-342900">
              <a:buFont typeface="Wingdings" pitchFamily="2" charset="2"/>
              <a:buChar char="q"/>
            </a:pPr>
            <a:r>
              <a:rPr lang="en-US" sz="2400" dirty="0" smtClean="0">
                <a:latin typeface="Century Gothic" pitchFamily="34" charset="0"/>
              </a:rPr>
              <a:t>Over 3 million were from Ireland and Germany</a:t>
            </a:r>
          </a:p>
          <a:p>
            <a:pPr marL="800100" lvl="1" indent="-342900">
              <a:buFont typeface="Wingdings" pitchFamily="2" charset="2"/>
              <a:buChar char="q"/>
            </a:pPr>
            <a:endParaRPr lang="en-US" sz="2400" dirty="0" smtClean="0">
              <a:latin typeface="Century Gothic" pitchFamily="34" charset="0"/>
            </a:endParaRPr>
          </a:p>
          <a:p>
            <a:endParaRPr lang="en-US" sz="2400" dirty="0" smtClean="0">
              <a:latin typeface="Century Gothic" pitchFamily="34" charset="0"/>
            </a:endParaRPr>
          </a:p>
          <a:p>
            <a:pPr marL="342900" indent="-342900">
              <a:buFont typeface="Wingdings" pitchFamily="2" charset="2"/>
              <a:buChar char="q"/>
            </a:pPr>
            <a:endParaRPr lang="en-US" sz="2400" dirty="0" smtClean="0">
              <a:latin typeface="Century Gothic" pitchFamily="34" charset="0"/>
            </a:endParaRPr>
          </a:p>
          <a:p>
            <a:pPr marL="342900" indent="-342900">
              <a:buFont typeface="Wingdings" pitchFamily="2" charset="2"/>
              <a:buChar char="q"/>
            </a:pPr>
            <a:endParaRPr lang="en-US" sz="2400" dirty="0">
              <a:latin typeface="Century Gothic" pitchFamily="34" charset="0"/>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8800" y="3512564"/>
            <a:ext cx="5013614" cy="3254292"/>
          </a:xfrm>
          <a:prstGeom prst="rect">
            <a:avLst/>
          </a:prstGeom>
        </p:spPr>
      </p:pic>
      <p:sp>
        <p:nvSpPr>
          <p:cNvPr id="3" name="TextBox 2"/>
          <p:cNvSpPr txBox="1"/>
          <p:nvPr/>
        </p:nvSpPr>
        <p:spPr>
          <a:xfrm>
            <a:off x="7162800" y="5638800"/>
            <a:ext cx="1752600" cy="430887"/>
          </a:xfrm>
          <a:prstGeom prst="rect">
            <a:avLst/>
          </a:prstGeom>
          <a:noFill/>
        </p:spPr>
        <p:txBody>
          <a:bodyPr wrap="square" rtlCol="0">
            <a:spAutoFit/>
          </a:bodyPr>
          <a:lstStyle/>
          <a:p>
            <a:r>
              <a:rPr lang="en-US" sz="1100" dirty="0" smtClean="0"/>
              <a:t>German Émigré’ leaving Hamburg for the US</a:t>
            </a:r>
            <a:endParaRPr lang="en-US" sz="1100" dirty="0"/>
          </a:p>
        </p:txBody>
      </p:sp>
    </p:spTree>
    <p:extLst>
      <p:ext uri="{BB962C8B-B14F-4D97-AF65-F5344CB8AC3E}">
        <p14:creationId xmlns:p14="http://schemas.microsoft.com/office/powerpoint/2010/main" xmlns="" val="38505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3962400" cy="4854209"/>
          </a:xfrm>
        </p:spPr>
        <p:txBody>
          <a:bodyPr>
            <a:normAutofit fontScale="92500" lnSpcReduction="20000"/>
          </a:bodyPr>
          <a:lstStyle/>
          <a:p>
            <a:r>
              <a:rPr lang="en-US" b="1" dirty="0"/>
              <a:t>Transcendentalism </a:t>
            </a:r>
            <a:r>
              <a:rPr lang="en-US" dirty="0"/>
              <a:t>was a belief system in which </a:t>
            </a:r>
            <a:r>
              <a:rPr lang="en-US" dirty="0" smtClean="0"/>
              <a:t>followers </a:t>
            </a:r>
            <a:r>
              <a:rPr lang="en-US" dirty="0"/>
              <a:t>thought they could rise above the material things in </a:t>
            </a:r>
            <a:r>
              <a:rPr lang="en-US" dirty="0" smtClean="0"/>
              <a:t>life</a:t>
            </a:r>
          </a:p>
          <a:p>
            <a:r>
              <a:rPr lang="en-US" dirty="0"/>
              <a:t>Transcendentalists believed that </a:t>
            </a:r>
            <a:r>
              <a:rPr lang="en-US" dirty="0" smtClean="0"/>
              <a:t>people should </a:t>
            </a:r>
            <a:r>
              <a:rPr lang="en-US" dirty="0"/>
              <a:t>depend on themselves rather than outside authority</a:t>
            </a:r>
            <a:r>
              <a:rPr lang="en-US" dirty="0" smtClean="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1981200"/>
            <a:ext cx="3810000" cy="3771900"/>
          </a:xfrm>
          <a:prstGeom prst="rect">
            <a:avLst/>
          </a:prstGeom>
        </p:spPr>
      </p:pic>
    </p:spTree>
    <p:extLst>
      <p:ext uri="{BB962C8B-B14F-4D97-AF65-F5344CB8AC3E}">
        <p14:creationId xmlns:p14="http://schemas.microsoft.com/office/powerpoint/2010/main" xmlns="" val="3369111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8229600" cy="1653809"/>
          </a:xfrm>
        </p:spPr>
        <p:txBody>
          <a:bodyPr>
            <a:normAutofit/>
          </a:bodyPr>
          <a:lstStyle/>
          <a:p>
            <a:r>
              <a:rPr lang="en-US" b="1" dirty="0" smtClean="0"/>
              <a:t>Ralph Waldo Emerson </a:t>
            </a:r>
            <a:r>
              <a:rPr lang="en-US" dirty="0"/>
              <a:t>expressed his ideas in the essay </a:t>
            </a:r>
            <a:r>
              <a:rPr lang="en-US" b="1" dirty="0"/>
              <a:t>“Self- </a:t>
            </a:r>
            <a:r>
              <a:rPr lang="en-US" b="1" dirty="0" smtClean="0"/>
              <a:t>Reliance”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7400" y="2590800"/>
            <a:ext cx="2540000" cy="381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3124200"/>
            <a:ext cx="3484418" cy="3519614"/>
          </a:xfrm>
          <a:prstGeom prst="rect">
            <a:avLst/>
          </a:prstGeom>
        </p:spPr>
      </p:pic>
    </p:spTree>
    <p:extLst>
      <p:ext uri="{BB962C8B-B14F-4D97-AF65-F5344CB8AC3E}">
        <p14:creationId xmlns:p14="http://schemas.microsoft.com/office/powerpoint/2010/main" xmlns="" val="2606941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4953000" cy="1653809"/>
          </a:xfrm>
        </p:spPr>
        <p:txBody>
          <a:bodyPr>
            <a:normAutofit fontScale="92500" lnSpcReduction="20000"/>
          </a:bodyPr>
          <a:lstStyle/>
          <a:p>
            <a:r>
              <a:rPr lang="en-US" b="1" dirty="0" smtClean="0"/>
              <a:t>Margaret Fuller </a:t>
            </a:r>
            <a:r>
              <a:rPr lang="en-US" dirty="0"/>
              <a:t>wrote </a:t>
            </a:r>
            <a:r>
              <a:rPr lang="en-US" b="1" i="1" dirty="0"/>
              <a:t>Women in the Nineteenth Century</a:t>
            </a:r>
            <a:r>
              <a:rPr lang="en-US" i="1" dirty="0"/>
              <a:t>, </a:t>
            </a:r>
            <a:r>
              <a:rPr lang="en-US" dirty="0"/>
              <a:t>a book about women’s basic </a:t>
            </a:r>
            <a:r>
              <a:rPr lang="en-US" dirty="0" smtClean="0"/>
              <a:t>rights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7400" y="1828800"/>
            <a:ext cx="2327424" cy="45927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2600" y="3583132"/>
            <a:ext cx="2028825" cy="2838450"/>
          </a:xfrm>
          <a:prstGeom prst="rect">
            <a:avLst/>
          </a:prstGeom>
        </p:spPr>
      </p:pic>
    </p:spTree>
    <p:extLst>
      <p:ext uri="{BB962C8B-B14F-4D97-AF65-F5344CB8AC3E}">
        <p14:creationId xmlns:p14="http://schemas.microsoft.com/office/powerpoint/2010/main" xmlns="" val="1126383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5638800" y="1775191"/>
            <a:ext cx="3048000" cy="4625609"/>
          </a:xfrm>
        </p:spPr>
        <p:txBody>
          <a:bodyPr>
            <a:normAutofit fontScale="92500" lnSpcReduction="20000"/>
          </a:bodyPr>
          <a:lstStyle/>
          <a:p>
            <a:r>
              <a:rPr lang="en-US" dirty="0" smtClean="0"/>
              <a:t>After living for 2 years in the woods Henry David Thoreau advised simple living and self reliance in his book </a:t>
            </a:r>
            <a:r>
              <a:rPr lang="en-US" i="1" dirty="0" smtClean="0"/>
              <a:t>Walden</a:t>
            </a:r>
          </a:p>
          <a:p>
            <a:pPr marL="118872" indent="0">
              <a:buNone/>
            </a:pPr>
            <a:endParaRPr lang="en-US" i="1" dirty="0" smtClean="0"/>
          </a:p>
          <a:p>
            <a:r>
              <a:rPr lang="en-US" dirty="0" smtClean="0"/>
              <a:t>He also wrote </a:t>
            </a:r>
            <a:r>
              <a:rPr lang="en-US" i="1" dirty="0" smtClean="0"/>
              <a:t>Civil Disobedience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2200" y="1295400"/>
            <a:ext cx="2540000" cy="381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405743"/>
            <a:ext cx="5257800" cy="3755571"/>
          </a:xfrm>
          <a:prstGeom prst="rect">
            <a:avLst/>
          </a:prstGeom>
        </p:spPr>
      </p:pic>
    </p:spTree>
    <p:extLst>
      <p:ext uri="{BB962C8B-B14F-4D97-AF65-F5344CB8AC3E}">
        <p14:creationId xmlns:p14="http://schemas.microsoft.com/office/powerpoint/2010/main" xmlns="" val="281494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533400"/>
            <a:ext cx="6019800" cy="5036566"/>
          </a:xfrm>
          <a:prstGeom prst="rect">
            <a:avLst/>
          </a:prstGeom>
        </p:spPr>
      </p:pic>
      <p:sp>
        <p:nvSpPr>
          <p:cNvPr id="3" name="TextBox 2"/>
          <p:cNvSpPr txBox="1"/>
          <p:nvPr/>
        </p:nvSpPr>
        <p:spPr>
          <a:xfrm>
            <a:off x="387927" y="5791200"/>
            <a:ext cx="7772400" cy="923330"/>
          </a:xfrm>
          <a:prstGeom prst="rect">
            <a:avLst/>
          </a:prstGeom>
          <a:noFill/>
        </p:spPr>
        <p:txBody>
          <a:bodyPr wrap="square" rtlCol="0">
            <a:spAutoFit/>
          </a:bodyPr>
          <a:lstStyle/>
          <a:p>
            <a:r>
              <a:rPr lang="en-US" dirty="0" smtClean="0"/>
              <a:t>The </a:t>
            </a:r>
            <a:r>
              <a:rPr lang="en-US" b="1" dirty="0" smtClean="0">
                <a:solidFill>
                  <a:srgbClr val="FF0000"/>
                </a:solidFill>
              </a:rPr>
              <a:t>Utopian community </a:t>
            </a:r>
            <a:r>
              <a:rPr lang="en-US" dirty="0" smtClean="0"/>
              <a:t>at Brook Farm in Massachusetts influenced the social reform movements of its day.  Though it ended in bankruptcy it influenced a generation of intellectuals</a:t>
            </a:r>
            <a:endParaRPr lang="en-US" dirty="0"/>
          </a:p>
        </p:txBody>
      </p:sp>
    </p:spTree>
    <p:extLst>
      <p:ext uri="{BB962C8B-B14F-4D97-AF65-F5344CB8AC3E}">
        <p14:creationId xmlns:p14="http://schemas.microsoft.com/office/powerpoint/2010/main" xmlns="" val="422208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Romanticism</a:t>
            </a:r>
            <a:endParaRPr lang="en-US" dirty="0"/>
          </a:p>
        </p:txBody>
      </p:sp>
      <p:sp>
        <p:nvSpPr>
          <p:cNvPr id="3" name="Content Placeholder 2"/>
          <p:cNvSpPr>
            <a:spLocks noGrp="1"/>
          </p:cNvSpPr>
          <p:nvPr>
            <p:ph idx="1"/>
          </p:nvPr>
        </p:nvSpPr>
        <p:spPr/>
        <p:txBody>
          <a:bodyPr>
            <a:normAutofit lnSpcReduction="10000"/>
          </a:bodyPr>
          <a:lstStyle/>
          <a:p>
            <a:r>
              <a:rPr lang="en-US" dirty="0" smtClean="0"/>
              <a:t>Romanticism </a:t>
            </a:r>
          </a:p>
          <a:p>
            <a:pPr lvl="1"/>
            <a:r>
              <a:rPr lang="en-US" dirty="0"/>
              <a:t>Each person is capable of achieving greatness and success in life.</a:t>
            </a:r>
          </a:p>
          <a:p>
            <a:pPr lvl="1"/>
            <a:r>
              <a:rPr lang="en-US" dirty="0"/>
              <a:t>Each person brings a unique view to the world and emotion should guide creativity.</a:t>
            </a:r>
          </a:p>
          <a:p>
            <a:pPr lvl="1"/>
            <a:r>
              <a:rPr lang="en-US" dirty="0"/>
              <a:t>Society is full of corruption and nature provides the only true safe-haven in the world.</a:t>
            </a:r>
          </a:p>
          <a:p>
            <a:r>
              <a:rPr lang="en-US" dirty="0" smtClean="0"/>
              <a:t>The uniqueness of the individuals perspective and emotions and celebration of nature and simple life</a:t>
            </a:r>
          </a:p>
        </p:txBody>
      </p:sp>
    </p:spTree>
    <p:extLst>
      <p:ext uri="{BB962C8B-B14F-4D97-AF65-F5344CB8AC3E}">
        <p14:creationId xmlns:p14="http://schemas.microsoft.com/office/powerpoint/2010/main" xmlns="" val="1989939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American Romantic Painters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14087"/>
            <a:ext cx="9144000" cy="5519487"/>
          </a:xfrm>
          <a:prstGeom prst="rect">
            <a:avLst/>
          </a:prstGeom>
        </p:spPr>
      </p:pic>
      <p:sp>
        <p:nvSpPr>
          <p:cNvPr id="7" name="TextBox 6"/>
          <p:cNvSpPr txBox="1"/>
          <p:nvPr/>
        </p:nvSpPr>
        <p:spPr>
          <a:xfrm>
            <a:off x="7543800" y="1013977"/>
            <a:ext cx="1600200" cy="400110"/>
          </a:xfrm>
          <a:prstGeom prst="rect">
            <a:avLst/>
          </a:prstGeom>
          <a:noFill/>
        </p:spPr>
        <p:txBody>
          <a:bodyPr wrap="square" rtlCol="0">
            <a:spAutoFit/>
          </a:bodyPr>
          <a:lstStyle/>
          <a:p>
            <a:r>
              <a:rPr lang="en-US" sz="1000" b="1" dirty="0" err="1">
                <a:solidFill>
                  <a:schemeClr val="bg1"/>
                </a:solidFill>
              </a:rPr>
              <a:t>Bagram</a:t>
            </a:r>
            <a:r>
              <a:rPr lang="en-US" sz="1000" b="1" dirty="0">
                <a:solidFill>
                  <a:schemeClr val="bg1"/>
                </a:solidFill>
              </a:rPr>
              <a:t> </a:t>
            </a:r>
            <a:r>
              <a:rPr lang="en-US" sz="1000" b="1" dirty="0" err="1" smtClean="0">
                <a:solidFill>
                  <a:schemeClr val="bg1"/>
                </a:solidFill>
              </a:rPr>
              <a:t>Ibatoulline</a:t>
            </a:r>
            <a:r>
              <a:rPr lang="en-US" sz="1000" b="1" dirty="0" smtClean="0">
                <a:solidFill>
                  <a:schemeClr val="bg1"/>
                </a:solidFill>
              </a:rPr>
              <a:t> </a:t>
            </a:r>
          </a:p>
          <a:p>
            <a:r>
              <a:rPr lang="en-US" sz="1000" b="1" dirty="0" smtClean="0">
                <a:solidFill>
                  <a:schemeClr val="bg1"/>
                </a:solidFill>
              </a:rPr>
              <a:t>From </a:t>
            </a:r>
            <a:r>
              <a:rPr lang="en-US" sz="1000" b="1" dirty="0">
                <a:solidFill>
                  <a:schemeClr val="bg1"/>
                </a:solidFill>
              </a:rPr>
              <a:t>the Foundation </a:t>
            </a:r>
            <a:r>
              <a:rPr lang="en-US" sz="1000" b="1" dirty="0" smtClean="0">
                <a:solidFill>
                  <a:schemeClr val="bg1"/>
                </a:solidFill>
              </a:rPr>
              <a:t>Up</a:t>
            </a:r>
            <a:endParaRPr lang="en-US" sz="1000" b="1" dirty="0">
              <a:solidFill>
                <a:schemeClr val="bg1"/>
              </a:solidFill>
            </a:endParaRPr>
          </a:p>
        </p:txBody>
      </p:sp>
    </p:spTree>
    <p:extLst>
      <p:ext uri="{BB962C8B-B14F-4D97-AF65-F5344CB8AC3E}">
        <p14:creationId xmlns:p14="http://schemas.microsoft.com/office/powerpoint/2010/main" xmlns="" val="3897760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22656" y="27709"/>
            <a:ext cx="5421344" cy="6858000"/>
          </a:xfrm>
          <a:prstGeom prst="rect">
            <a:avLst/>
          </a:prstGeom>
        </p:spPr>
      </p:pic>
      <p:sp>
        <p:nvSpPr>
          <p:cNvPr id="3" name="Title 3"/>
          <p:cNvSpPr txBox="1">
            <a:spLocks/>
          </p:cNvSpPr>
          <p:nvPr/>
        </p:nvSpPr>
        <p:spPr>
          <a:xfrm>
            <a:off x="164592" y="155448"/>
            <a:ext cx="3416808" cy="978408"/>
          </a:xfrm>
          <a:prstGeom prst="rect">
            <a:avLst/>
          </a:prstGeom>
        </p:spPr>
        <p:txBody>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z="2800" dirty="0" smtClean="0"/>
              <a:t>Hudson River  School</a:t>
            </a:r>
            <a:endParaRPr lang="en-US" sz="2800" dirty="0"/>
          </a:p>
        </p:txBody>
      </p:sp>
      <p:sp>
        <p:nvSpPr>
          <p:cNvPr id="4" name="Text Placeholder 5"/>
          <p:cNvSpPr txBox="1">
            <a:spLocks/>
          </p:cNvSpPr>
          <p:nvPr/>
        </p:nvSpPr>
        <p:spPr>
          <a:xfrm>
            <a:off x="0" y="990600"/>
            <a:ext cx="3352800" cy="5638800"/>
          </a:xfrm>
          <a:prstGeom prst="rect">
            <a:avLst/>
          </a:prstGeom>
        </p:spPr>
        <p:txBody>
          <a:bodyPr>
            <a:normAutofit fontScale="55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Group of New York City based </a:t>
            </a:r>
            <a:r>
              <a:rPr lang="en-US" dirty="0" err="1" smtClean="0"/>
              <a:t>Lanscape</a:t>
            </a:r>
            <a:r>
              <a:rPr lang="en-US" dirty="0" smtClean="0"/>
              <a:t> Artists</a:t>
            </a:r>
          </a:p>
          <a:p>
            <a:endParaRPr lang="en-US" dirty="0" smtClean="0"/>
          </a:p>
          <a:p>
            <a:r>
              <a:rPr lang="en-US" dirty="0" smtClean="0"/>
              <a:t>Started around 1850</a:t>
            </a:r>
          </a:p>
          <a:p>
            <a:endParaRPr lang="en-US" dirty="0" smtClean="0"/>
          </a:p>
          <a:p>
            <a:endParaRPr lang="en-US" dirty="0" smtClean="0"/>
          </a:p>
          <a:p>
            <a:r>
              <a:rPr lang="en-US" dirty="0" smtClean="0"/>
              <a:t>Influenced by the romantic movement</a:t>
            </a:r>
          </a:p>
          <a:p>
            <a:endParaRPr lang="en-US" dirty="0" smtClean="0"/>
          </a:p>
          <a:p>
            <a:r>
              <a:rPr lang="en-US" dirty="0" smtClean="0"/>
              <a:t> reflect three themes of America in the 19th century: discovery, exploration, and settlement.</a:t>
            </a:r>
          </a:p>
          <a:p>
            <a:endParaRPr lang="en-US" dirty="0" smtClean="0"/>
          </a:p>
          <a:p>
            <a:r>
              <a:rPr lang="en-US" dirty="0" smtClean="0"/>
              <a:t> An  America were humans and nature coexist peacefully.</a:t>
            </a:r>
          </a:p>
          <a:p>
            <a:endParaRPr lang="en-US" dirty="0" smtClean="0"/>
          </a:p>
          <a:p>
            <a:r>
              <a:rPr lang="en-US" dirty="0" smtClean="0"/>
              <a:t> </a:t>
            </a:r>
            <a:r>
              <a:rPr lang="en-US" dirty="0" err="1" smtClean="0"/>
              <a:t>Caracterized</a:t>
            </a:r>
            <a:r>
              <a:rPr lang="en-US" dirty="0" smtClean="0"/>
              <a:t> by their realistic, detailed, and sometimes idealized portrayal of nature</a:t>
            </a:r>
          </a:p>
          <a:p>
            <a:endParaRPr lang="en-US" dirty="0"/>
          </a:p>
        </p:txBody>
      </p:sp>
      <p:sp>
        <p:nvSpPr>
          <p:cNvPr id="5" name="Rectangle 4"/>
          <p:cNvSpPr/>
          <p:nvPr/>
        </p:nvSpPr>
        <p:spPr>
          <a:xfrm>
            <a:off x="1776845" y="6326832"/>
            <a:ext cx="1905000" cy="461665"/>
          </a:xfrm>
          <a:prstGeom prst="rect">
            <a:avLst/>
          </a:prstGeom>
        </p:spPr>
        <p:txBody>
          <a:bodyPr wrap="square">
            <a:spAutoFit/>
          </a:bodyPr>
          <a:lstStyle/>
          <a:p>
            <a:pPr algn="r"/>
            <a:r>
              <a:rPr lang="en-US" sz="1200" dirty="0" smtClean="0"/>
              <a:t>Asher Durand</a:t>
            </a:r>
          </a:p>
          <a:p>
            <a:pPr algn="r"/>
            <a:r>
              <a:rPr lang="en-US" sz="1200" dirty="0" smtClean="0"/>
              <a:t>In </a:t>
            </a:r>
            <a:r>
              <a:rPr lang="en-US" sz="1200" dirty="0"/>
              <a:t>the </a:t>
            </a:r>
            <a:r>
              <a:rPr lang="en-US" sz="1200" dirty="0" smtClean="0"/>
              <a:t>Woods,  1855</a:t>
            </a:r>
            <a:endParaRPr lang="en-US" sz="1200" dirty="0"/>
          </a:p>
        </p:txBody>
      </p:sp>
    </p:spTree>
    <p:extLst>
      <p:ext uri="{BB962C8B-B14F-4D97-AF65-F5344CB8AC3E}">
        <p14:creationId xmlns:p14="http://schemas.microsoft.com/office/powerpoint/2010/main" xmlns="" val="406991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8655" y="-20782"/>
            <a:ext cx="10571490" cy="6990397"/>
          </a:xfrm>
          <a:prstGeom prst="rect">
            <a:avLst/>
          </a:prstGeom>
        </p:spPr>
      </p:pic>
      <p:sp>
        <p:nvSpPr>
          <p:cNvPr id="3" name="TextBox 2"/>
          <p:cNvSpPr txBox="1"/>
          <p:nvPr/>
        </p:nvSpPr>
        <p:spPr>
          <a:xfrm>
            <a:off x="-69273" y="228600"/>
            <a:ext cx="2743200" cy="461665"/>
          </a:xfrm>
          <a:prstGeom prst="rect">
            <a:avLst/>
          </a:prstGeom>
          <a:noFill/>
        </p:spPr>
        <p:txBody>
          <a:bodyPr wrap="square" rtlCol="0">
            <a:spAutoFit/>
          </a:bodyPr>
          <a:lstStyle/>
          <a:p>
            <a:r>
              <a:rPr lang="en-US" sz="1200" b="1" dirty="0" smtClean="0"/>
              <a:t>Thomas Cole</a:t>
            </a:r>
          </a:p>
          <a:p>
            <a:r>
              <a:rPr lang="en-US" sz="1200" b="1" dirty="0" smtClean="0"/>
              <a:t>Home in the Woods, 1847</a:t>
            </a:r>
            <a:endParaRPr lang="en-US" sz="1200" b="1" dirty="0"/>
          </a:p>
        </p:txBody>
      </p:sp>
    </p:spTree>
    <p:extLst>
      <p:ext uri="{BB962C8B-B14F-4D97-AF65-F5344CB8AC3E}">
        <p14:creationId xmlns:p14="http://schemas.microsoft.com/office/powerpoint/2010/main" xmlns="" val="2800035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7512" y="1"/>
            <a:ext cx="10899022" cy="6858000"/>
          </a:xfrm>
          <a:prstGeom prst="rect">
            <a:avLst/>
          </a:prstGeom>
        </p:spPr>
      </p:pic>
      <p:sp>
        <p:nvSpPr>
          <p:cNvPr id="3" name="TextBox 2"/>
          <p:cNvSpPr txBox="1"/>
          <p:nvPr/>
        </p:nvSpPr>
        <p:spPr>
          <a:xfrm>
            <a:off x="-787457" y="152400"/>
            <a:ext cx="5181600" cy="461665"/>
          </a:xfrm>
          <a:prstGeom prst="rect">
            <a:avLst/>
          </a:prstGeom>
          <a:noFill/>
        </p:spPr>
        <p:txBody>
          <a:bodyPr wrap="square" rtlCol="0">
            <a:spAutoFit/>
          </a:bodyPr>
          <a:lstStyle/>
          <a:p>
            <a:r>
              <a:rPr lang="en-US" sz="1200" b="1" dirty="0" smtClean="0">
                <a:solidFill>
                  <a:schemeClr val="bg1">
                    <a:lumMod val="85000"/>
                  </a:schemeClr>
                </a:solidFill>
              </a:rPr>
              <a:t>Martin </a:t>
            </a:r>
            <a:r>
              <a:rPr lang="en-US" sz="1200" b="1" dirty="0">
                <a:solidFill>
                  <a:schemeClr val="bg1">
                    <a:lumMod val="85000"/>
                  </a:schemeClr>
                </a:solidFill>
              </a:rPr>
              <a:t>Johnson </a:t>
            </a:r>
            <a:r>
              <a:rPr lang="en-US" sz="1200" b="1" dirty="0" err="1">
                <a:solidFill>
                  <a:schemeClr val="bg1">
                    <a:lumMod val="85000"/>
                  </a:schemeClr>
                </a:solidFill>
              </a:rPr>
              <a:t>Heade</a:t>
            </a:r>
            <a:r>
              <a:rPr lang="en-US" sz="1200" b="1" dirty="0">
                <a:solidFill>
                  <a:schemeClr val="bg1">
                    <a:lumMod val="85000"/>
                  </a:schemeClr>
                </a:solidFill>
              </a:rPr>
              <a:t>  </a:t>
            </a:r>
            <a:endParaRPr lang="en-US" sz="1200" b="1" dirty="0" smtClean="0">
              <a:solidFill>
                <a:schemeClr val="bg1">
                  <a:lumMod val="85000"/>
                </a:schemeClr>
              </a:solidFill>
            </a:endParaRPr>
          </a:p>
          <a:p>
            <a:r>
              <a:rPr lang="en-US" sz="1200" b="1" dirty="0" smtClean="0">
                <a:solidFill>
                  <a:schemeClr val="bg1">
                    <a:lumMod val="85000"/>
                  </a:schemeClr>
                </a:solidFill>
              </a:rPr>
              <a:t>Approaching </a:t>
            </a:r>
            <a:r>
              <a:rPr lang="en-US" sz="1200" b="1" dirty="0">
                <a:solidFill>
                  <a:schemeClr val="bg1">
                    <a:lumMod val="85000"/>
                  </a:schemeClr>
                </a:solidFill>
              </a:rPr>
              <a:t>Thunder </a:t>
            </a:r>
            <a:r>
              <a:rPr lang="en-US" sz="1200" b="1" dirty="0" smtClean="0">
                <a:solidFill>
                  <a:schemeClr val="bg1">
                    <a:lumMod val="85000"/>
                  </a:schemeClr>
                </a:solidFill>
              </a:rPr>
              <a:t>Storm,  </a:t>
            </a:r>
            <a:r>
              <a:rPr lang="en-US" sz="1200" b="1" dirty="0">
                <a:solidFill>
                  <a:schemeClr val="bg1">
                    <a:lumMod val="85000"/>
                  </a:schemeClr>
                </a:solidFill>
              </a:rPr>
              <a:t>1859</a:t>
            </a:r>
          </a:p>
        </p:txBody>
      </p:sp>
    </p:spTree>
    <p:extLst>
      <p:ext uri="{BB962C8B-B14F-4D97-AF65-F5344CB8AC3E}">
        <p14:creationId xmlns:p14="http://schemas.microsoft.com/office/powerpoint/2010/main" xmlns="" val="68030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251062"/>
          </a:xfrm>
        </p:spPr>
        <p:txBody>
          <a:bodyPr>
            <a:normAutofit fontScale="90000"/>
          </a:bodyPr>
          <a:lstStyle/>
          <a:p>
            <a:r>
              <a:rPr lang="en-US" sz="2700" dirty="0">
                <a:latin typeface="Century Gothic" pitchFamily="34" charset="0"/>
              </a:rPr>
              <a:t>The Irish Potato Famine of the 1840’s led many Irish to Immigrate to the US in search of a better life</a:t>
            </a:r>
            <a:r>
              <a:rPr lang="en-US" sz="4800" dirty="0">
                <a:latin typeface="Century Gothic" pitchFamily="34" charset="0"/>
              </a:rPr>
              <a:t/>
            </a:r>
            <a:br>
              <a:rPr lang="en-US" sz="4800" dirty="0">
                <a:latin typeface="Century Gothic" pitchFamily="34" charset="0"/>
              </a:rPr>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6421" y="2059618"/>
            <a:ext cx="4456359" cy="426498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1842221"/>
            <a:ext cx="3876675" cy="4600575"/>
          </a:xfrm>
          <a:prstGeom prst="rect">
            <a:avLst/>
          </a:prstGeom>
        </p:spPr>
      </p:pic>
    </p:spTree>
    <p:extLst>
      <p:ext uri="{BB962C8B-B14F-4D97-AF65-F5344CB8AC3E}">
        <p14:creationId xmlns:p14="http://schemas.microsoft.com/office/powerpoint/2010/main" xmlns="" val="901019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Writers &amp; Poets</a:t>
            </a:r>
            <a:endParaRPr lang="en-US" dirty="0"/>
          </a:p>
        </p:txBody>
      </p:sp>
      <p:sp>
        <p:nvSpPr>
          <p:cNvPr id="3" name="Content Placeholder 2"/>
          <p:cNvSpPr>
            <a:spLocks noGrp="1"/>
          </p:cNvSpPr>
          <p:nvPr>
            <p:ph idx="1"/>
          </p:nvPr>
        </p:nvSpPr>
        <p:spPr/>
        <p:txBody>
          <a:bodyPr>
            <a:normAutofit/>
          </a:bodyPr>
          <a:lstStyle/>
          <a:p>
            <a:r>
              <a:rPr lang="en-US" dirty="0"/>
              <a:t>Nathaniel Hawthorne – The Scarlet Letter</a:t>
            </a:r>
          </a:p>
          <a:p>
            <a:r>
              <a:rPr lang="en-US" dirty="0"/>
              <a:t>Herman Melville – Moby Dick</a:t>
            </a:r>
          </a:p>
          <a:p>
            <a:r>
              <a:rPr lang="en-US" dirty="0" smtClean="0"/>
              <a:t>Edgar Allen Poe – </a:t>
            </a:r>
            <a:r>
              <a:rPr lang="en-US" i="1" dirty="0" smtClean="0"/>
              <a:t>The Raven</a:t>
            </a:r>
          </a:p>
          <a:p>
            <a:r>
              <a:rPr lang="en-US" dirty="0"/>
              <a:t>Emily </a:t>
            </a:r>
            <a:r>
              <a:rPr lang="en-US" dirty="0" smtClean="0"/>
              <a:t>Dickinson - poetry</a:t>
            </a:r>
          </a:p>
          <a:p>
            <a:r>
              <a:rPr lang="en-US" dirty="0" smtClean="0"/>
              <a:t>Henry </a:t>
            </a:r>
            <a:r>
              <a:rPr lang="en-US" dirty="0"/>
              <a:t>Wadsworth </a:t>
            </a:r>
            <a:r>
              <a:rPr lang="en-US" dirty="0" smtClean="0"/>
              <a:t>Longfellow – </a:t>
            </a:r>
            <a:r>
              <a:rPr lang="en-US" i="1" dirty="0" smtClean="0"/>
              <a:t>Song of Hiawatha</a:t>
            </a:r>
          </a:p>
          <a:p>
            <a:r>
              <a:rPr lang="en-US" dirty="0" smtClean="0"/>
              <a:t>Walt Whitman </a:t>
            </a:r>
            <a:r>
              <a:rPr lang="en-US" i="1" dirty="0"/>
              <a:t>Leaves of Grass </a:t>
            </a:r>
            <a:endParaRPr lang="en-US" i="1" dirty="0" smtClean="0"/>
          </a:p>
          <a:p>
            <a:pPr lvl="1"/>
            <a:r>
              <a:rPr lang="en-US" dirty="0" smtClean="0"/>
              <a:t>to </a:t>
            </a:r>
            <a:r>
              <a:rPr lang="en-US" dirty="0"/>
              <a:t>praise </a:t>
            </a:r>
            <a:r>
              <a:rPr lang="en-US" dirty="0" smtClean="0"/>
              <a:t>American individualism </a:t>
            </a:r>
            <a:r>
              <a:rPr lang="en-US" dirty="0"/>
              <a:t>and democracy.</a:t>
            </a:r>
          </a:p>
          <a:p>
            <a:endParaRPr lang="en-US" dirty="0"/>
          </a:p>
        </p:txBody>
      </p:sp>
    </p:spTree>
    <p:extLst>
      <p:ext uri="{BB962C8B-B14F-4D97-AF65-F5344CB8AC3E}">
        <p14:creationId xmlns:p14="http://schemas.microsoft.com/office/powerpoint/2010/main" xmlns="" val="3282611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252728"/>
          </a:xfrm>
        </p:spPr>
        <p:txBody>
          <a:bodyPr>
            <a:noAutofit/>
          </a:bodyPr>
          <a:lstStyle/>
          <a:p>
            <a:r>
              <a:rPr lang="en-US" sz="3600" dirty="0"/>
              <a:t>Nathaniel </a:t>
            </a:r>
            <a:r>
              <a:rPr lang="en-US" sz="3600" dirty="0" smtClean="0"/>
              <a:t>Hawthorne - The </a:t>
            </a:r>
            <a:r>
              <a:rPr lang="en-US" sz="3600" dirty="0"/>
              <a:t>Scarlet </a:t>
            </a:r>
            <a:r>
              <a:rPr lang="en-US" sz="3600" dirty="0" smtClean="0"/>
              <a:t>Letter</a:t>
            </a:r>
            <a:endParaRPr lang="en-US" sz="3600" dirty="0"/>
          </a:p>
        </p:txBody>
      </p:sp>
      <p:sp>
        <p:nvSpPr>
          <p:cNvPr id="3" name="Content Placeholder 2"/>
          <p:cNvSpPr>
            <a:spLocks noGrp="1"/>
          </p:cNvSpPr>
          <p:nvPr>
            <p:ph idx="1"/>
          </p:nvPr>
        </p:nvSpPr>
        <p:spPr>
          <a:xfrm>
            <a:off x="-5181600" y="1066800"/>
            <a:ext cx="3886200" cy="815609"/>
          </a:xfrm>
        </p:spPr>
        <p:txBody>
          <a:bodyPr>
            <a:normAutofit fontScale="85000" lnSpcReduction="20000"/>
          </a:bodyPr>
          <a:lstStyle/>
          <a:p>
            <a:r>
              <a:rPr lang="en-US" dirty="0"/>
              <a:t>Nathaniel Hawthorne – </a:t>
            </a:r>
            <a:endParaRPr lang="en-US" dirty="0" smtClean="0"/>
          </a:p>
          <a:p>
            <a:r>
              <a:rPr lang="en-US" dirty="0" smtClean="0"/>
              <a:t>The </a:t>
            </a:r>
            <a:r>
              <a:rPr lang="en-US" dirty="0"/>
              <a:t>Scarlet Letter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8600" y="2667000"/>
            <a:ext cx="3163792" cy="47815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687620"/>
            <a:ext cx="2924503" cy="35678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972800" y="3040170"/>
            <a:ext cx="1428750" cy="2114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81600" y="1687620"/>
            <a:ext cx="3470148" cy="4819650"/>
          </a:xfrm>
          <a:prstGeom prst="rect">
            <a:avLst/>
          </a:prstGeom>
        </p:spPr>
      </p:pic>
      <p:sp>
        <p:nvSpPr>
          <p:cNvPr id="8" name="TextBox 7"/>
          <p:cNvSpPr txBox="1"/>
          <p:nvPr/>
        </p:nvSpPr>
        <p:spPr>
          <a:xfrm>
            <a:off x="182666" y="5985381"/>
            <a:ext cx="5029200" cy="369332"/>
          </a:xfrm>
          <a:prstGeom prst="rect">
            <a:avLst/>
          </a:prstGeom>
          <a:noFill/>
        </p:spPr>
        <p:txBody>
          <a:bodyPr wrap="square" rtlCol="0">
            <a:spAutoFit/>
          </a:bodyPr>
          <a:lstStyle/>
          <a:p>
            <a:r>
              <a:rPr lang="en-US" b="1" dirty="0" smtClean="0"/>
              <a:t>Considered one of  the Great American Novels</a:t>
            </a:r>
            <a:endParaRPr lang="en-US" b="1" dirty="0"/>
          </a:p>
        </p:txBody>
      </p:sp>
    </p:spTree>
    <p:extLst>
      <p:ext uri="{BB962C8B-B14F-4D97-AF65-F5344CB8AC3E}">
        <p14:creationId xmlns:p14="http://schemas.microsoft.com/office/powerpoint/2010/main" xmlns="" val="1243017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Herman Melville – Moby </a:t>
            </a:r>
            <a:r>
              <a:rPr lang="en-US" dirty="0" smtClean="0"/>
              <a:t>Dick</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1837354"/>
            <a:ext cx="2824348" cy="44287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5000" y="1652048"/>
            <a:ext cx="2894777" cy="4342165"/>
          </a:xfrm>
          <a:prstGeom prst="rect">
            <a:avLst/>
          </a:prstGeom>
        </p:spPr>
      </p:pic>
      <p:sp>
        <p:nvSpPr>
          <p:cNvPr id="7" name="TextBox 6"/>
          <p:cNvSpPr txBox="1"/>
          <p:nvPr/>
        </p:nvSpPr>
        <p:spPr>
          <a:xfrm>
            <a:off x="3505200" y="2438400"/>
            <a:ext cx="1905000" cy="369332"/>
          </a:xfrm>
          <a:prstGeom prst="rect">
            <a:avLst/>
          </a:prstGeom>
          <a:noFill/>
        </p:spPr>
        <p:txBody>
          <a:bodyPr wrap="square" rtlCol="0">
            <a:spAutoFit/>
          </a:bodyPr>
          <a:lstStyle/>
          <a:p>
            <a:r>
              <a:rPr lang="en-US" dirty="0" smtClean="0"/>
              <a:t>“Call Me </a:t>
            </a:r>
            <a:r>
              <a:rPr lang="en-US" dirty="0" err="1" smtClean="0"/>
              <a:t>Ishmeal</a:t>
            </a:r>
            <a:r>
              <a:rPr lang="en-US" dirty="0" smtClean="0"/>
              <a:t>”</a:t>
            </a:r>
            <a:endParaRPr lang="en-US" dirty="0"/>
          </a:p>
        </p:txBody>
      </p:sp>
      <p:sp>
        <p:nvSpPr>
          <p:cNvPr id="8" name="TextBox 7"/>
          <p:cNvSpPr txBox="1"/>
          <p:nvPr/>
        </p:nvSpPr>
        <p:spPr>
          <a:xfrm>
            <a:off x="3429823" y="6126550"/>
            <a:ext cx="5714177" cy="400110"/>
          </a:xfrm>
          <a:prstGeom prst="rect">
            <a:avLst/>
          </a:prstGeom>
          <a:noFill/>
        </p:spPr>
        <p:txBody>
          <a:bodyPr wrap="square" rtlCol="0">
            <a:spAutoFit/>
          </a:bodyPr>
          <a:lstStyle/>
          <a:p>
            <a:r>
              <a:rPr lang="en-US" sz="2000" b="1" dirty="0" smtClean="0"/>
              <a:t>Considered one of  the Great American Novels</a:t>
            </a:r>
            <a:endParaRPr lang="en-US" sz="2000" b="1" dirty="0"/>
          </a:p>
        </p:txBody>
      </p:sp>
    </p:spTree>
    <p:extLst>
      <p:ext uri="{BB962C8B-B14F-4D97-AF65-F5344CB8AC3E}">
        <p14:creationId xmlns:p14="http://schemas.microsoft.com/office/powerpoint/2010/main" xmlns="" val="1243017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Edgar Allen Poe – </a:t>
            </a:r>
            <a:r>
              <a:rPr lang="en-US" i="1" dirty="0"/>
              <a:t>The </a:t>
            </a:r>
            <a:r>
              <a:rPr lang="en-US" i="1" dirty="0" smtClean="0"/>
              <a:t>Raven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1752600"/>
            <a:ext cx="3400425" cy="4752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8200" y="3457575"/>
            <a:ext cx="4064000" cy="304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54526" y="1732598"/>
            <a:ext cx="4257674" cy="1580820"/>
          </a:xfrm>
          <a:prstGeom prst="rect">
            <a:avLst/>
          </a:prstGeom>
        </p:spPr>
      </p:pic>
    </p:spTree>
    <p:extLst>
      <p:ext uri="{BB962C8B-B14F-4D97-AF65-F5344CB8AC3E}">
        <p14:creationId xmlns:p14="http://schemas.microsoft.com/office/powerpoint/2010/main" xmlns="" val="1243017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Emily Dickinson - </a:t>
            </a:r>
            <a:r>
              <a:rPr lang="en-US" dirty="0" smtClean="0"/>
              <a:t>poet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9905" y="1822450"/>
            <a:ext cx="3621537" cy="23685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611" y="1723228"/>
            <a:ext cx="3009900" cy="13845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05400" y="4854748"/>
            <a:ext cx="3810000" cy="19621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31440" y="3291840"/>
            <a:ext cx="3873960" cy="143255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5029200"/>
            <a:ext cx="4638675" cy="1190625"/>
          </a:xfrm>
          <a:prstGeom prst="rect">
            <a:avLst/>
          </a:prstGeom>
        </p:spPr>
      </p:pic>
    </p:spTree>
    <p:extLst>
      <p:ext uri="{BB962C8B-B14F-4D97-AF65-F5344CB8AC3E}">
        <p14:creationId xmlns:p14="http://schemas.microsoft.com/office/powerpoint/2010/main" xmlns="" val="1243017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Henry Wadsworth Longfellow – </a:t>
            </a:r>
            <a:r>
              <a:rPr lang="en-US" i="1" dirty="0"/>
              <a:t>Song of </a:t>
            </a:r>
            <a:r>
              <a:rPr lang="en-US" i="1" dirty="0" smtClean="0"/>
              <a:t>Hiawatha</a:t>
            </a:r>
            <a:endParaRPr lang="en-US" dirty="0"/>
          </a:p>
        </p:txBody>
      </p:sp>
      <p:sp>
        <p:nvSpPr>
          <p:cNvPr id="5" name="Rectangle 4"/>
          <p:cNvSpPr/>
          <p:nvPr/>
        </p:nvSpPr>
        <p:spPr>
          <a:xfrm>
            <a:off x="10134600" y="903982"/>
            <a:ext cx="5137945" cy="1077218"/>
          </a:xfrm>
          <a:prstGeom prst="rect">
            <a:avLst/>
          </a:prstGeom>
        </p:spPr>
        <p:txBody>
          <a:bodyPr wrap="none">
            <a:spAutoFit/>
          </a:bodyPr>
          <a:lstStyle/>
          <a:p>
            <a:r>
              <a:rPr lang="en-US" sz="3200" dirty="0">
                <a:latin typeface="Algerian" pitchFamily="82" charset="0"/>
              </a:rPr>
              <a:t>"Music is the </a:t>
            </a:r>
            <a:r>
              <a:rPr lang="en-US" sz="3200" dirty="0" smtClean="0">
                <a:latin typeface="Algerian" pitchFamily="82" charset="0"/>
              </a:rPr>
              <a:t>universal</a:t>
            </a:r>
          </a:p>
          <a:p>
            <a:r>
              <a:rPr lang="en-US" sz="3200" dirty="0" smtClean="0">
                <a:latin typeface="Algerian" pitchFamily="82" charset="0"/>
              </a:rPr>
              <a:t> </a:t>
            </a:r>
            <a:r>
              <a:rPr lang="en-US" sz="3200" dirty="0">
                <a:latin typeface="Algerian" pitchFamily="82" charset="0"/>
              </a:rPr>
              <a:t>language of mankind."</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733795"/>
            <a:ext cx="2667000" cy="35906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9800" y="1796157"/>
            <a:ext cx="2934753" cy="47081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4792" y="2819400"/>
            <a:ext cx="6191250" cy="4448175"/>
          </a:xfrm>
          <a:prstGeom prst="rect">
            <a:avLst/>
          </a:prstGeom>
        </p:spPr>
      </p:pic>
      <p:sp>
        <p:nvSpPr>
          <p:cNvPr id="10" name="TextBox 9"/>
          <p:cNvSpPr txBox="1"/>
          <p:nvPr/>
        </p:nvSpPr>
        <p:spPr>
          <a:xfrm>
            <a:off x="3513024" y="6273484"/>
            <a:ext cx="2438400" cy="461665"/>
          </a:xfrm>
          <a:prstGeom prst="rect">
            <a:avLst/>
          </a:prstGeom>
          <a:noFill/>
        </p:spPr>
        <p:txBody>
          <a:bodyPr wrap="square" rtlCol="0">
            <a:spAutoFit/>
          </a:bodyPr>
          <a:lstStyle/>
          <a:p>
            <a:r>
              <a:rPr lang="en-US" sz="1200" b="1" dirty="0" smtClean="0"/>
              <a:t>Statue of Hiawatha &amp; Minnehaha</a:t>
            </a:r>
          </a:p>
          <a:p>
            <a:r>
              <a:rPr lang="en-US" sz="1200" b="1" dirty="0" smtClean="0"/>
              <a:t>In Minneapolis, MN</a:t>
            </a:r>
          </a:p>
        </p:txBody>
      </p:sp>
      <p:sp>
        <p:nvSpPr>
          <p:cNvPr id="11" name="TextBox 10"/>
          <p:cNvSpPr txBox="1"/>
          <p:nvPr/>
        </p:nvSpPr>
        <p:spPr>
          <a:xfrm>
            <a:off x="3170124" y="1619071"/>
            <a:ext cx="3124200" cy="1200329"/>
          </a:xfrm>
          <a:prstGeom prst="rect">
            <a:avLst/>
          </a:prstGeom>
          <a:noFill/>
        </p:spPr>
        <p:txBody>
          <a:bodyPr wrap="square" rtlCol="0">
            <a:spAutoFit/>
          </a:bodyPr>
          <a:lstStyle/>
          <a:p>
            <a:r>
              <a:rPr lang="en-US" dirty="0" smtClean="0">
                <a:latin typeface="Arial Narrow" pitchFamily="34" charset="0"/>
              </a:rPr>
              <a:t>By the shores of </a:t>
            </a:r>
            <a:r>
              <a:rPr lang="en-US" dirty="0" err="1" smtClean="0">
                <a:latin typeface="Arial Narrow" pitchFamily="34" charset="0"/>
              </a:rPr>
              <a:t>Gitche</a:t>
            </a:r>
            <a:r>
              <a:rPr lang="en-US" dirty="0" smtClean="0">
                <a:latin typeface="Arial Narrow" pitchFamily="34" charset="0"/>
              </a:rPr>
              <a:t> </a:t>
            </a:r>
            <a:r>
              <a:rPr lang="en-US" dirty="0" err="1" smtClean="0">
                <a:latin typeface="Arial Narrow" pitchFamily="34" charset="0"/>
              </a:rPr>
              <a:t>Gumee</a:t>
            </a:r>
            <a:r>
              <a:rPr lang="en-US" dirty="0" smtClean="0">
                <a:latin typeface="Arial Narrow" pitchFamily="34" charset="0"/>
              </a:rPr>
              <a:t>,</a:t>
            </a:r>
          </a:p>
          <a:p>
            <a:r>
              <a:rPr lang="en-US" dirty="0" smtClean="0">
                <a:latin typeface="Arial Narrow" pitchFamily="34" charset="0"/>
              </a:rPr>
              <a:t>By the shining Big-Sea-Water, </a:t>
            </a:r>
          </a:p>
          <a:p>
            <a:r>
              <a:rPr lang="en-US" dirty="0" smtClean="0">
                <a:latin typeface="Arial Narrow" pitchFamily="34" charset="0"/>
              </a:rPr>
              <a:t>Stood the wigwam of Nokomis, </a:t>
            </a:r>
          </a:p>
          <a:p>
            <a:r>
              <a:rPr lang="en-US" dirty="0" smtClean="0">
                <a:latin typeface="Arial Narrow" pitchFamily="34" charset="0"/>
              </a:rPr>
              <a:t>Daughter of the Moon, Nokomis</a:t>
            </a:r>
            <a:endParaRPr lang="en-US" dirty="0">
              <a:latin typeface="Arial Narrow"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5639096"/>
            <a:ext cx="3562350" cy="476250"/>
          </a:xfrm>
          <a:prstGeom prst="rect">
            <a:avLst/>
          </a:prstGeom>
        </p:spPr>
      </p:pic>
    </p:spTree>
    <p:extLst>
      <p:ext uri="{BB962C8B-B14F-4D97-AF65-F5344CB8AC3E}">
        <p14:creationId xmlns:p14="http://schemas.microsoft.com/office/powerpoint/2010/main" xmlns="" val="588953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Walt Whitman </a:t>
            </a:r>
            <a:r>
              <a:rPr lang="en-US" i="1" dirty="0"/>
              <a:t>Leaves of Grass </a:t>
            </a:r>
            <a:endParaRPr lang="en-US" dirty="0"/>
          </a:p>
        </p:txBody>
      </p:sp>
      <p:sp>
        <p:nvSpPr>
          <p:cNvPr id="3" name="Content Placeholder 2"/>
          <p:cNvSpPr>
            <a:spLocks noGrp="1"/>
          </p:cNvSpPr>
          <p:nvPr>
            <p:ph idx="1"/>
          </p:nvPr>
        </p:nvSpPr>
        <p:spPr>
          <a:xfrm>
            <a:off x="-4343400" y="2061502"/>
            <a:ext cx="3276600" cy="1371600"/>
          </a:xfrm>
        </p:spPr>
        <p:txBody>
          <a:bodyPr>
            <a:normAutofit fontScale="77500" lnSpcReduction="20000"/>
          </a:bodyPr>
          <a:lstStyle/>
          <a:p>
            <a:pPr marL="118872" indent="0">
              <a:buNone/>
            </a:pPr>
            <a:endParaRPr lang="en-US" i="1" dirty="0" smtClean="0"/>
          </a:p>
          <a:p>
            <a:pPr marL="457200" lvl="1" indent="0">
              <a:buNone/>
            </a:pPr>
            <a:r>
              <a:rPr lang="en-US" dirty="0" smtClean="0"/>
              <a:t>to </a:t>
            </a:r>
            <a:r>
              <a:rPr lang="en-US" dirty="0"/>
              <a:t>praise </a:t>
            </a:r>
            <a:r>
              <a:rPr lang="en-US" dirty="0" smtClean="0"/>
              <a:t>American individualism </a:t>
            </a:r>
            <a:r>
              <a:rPr lang="en-US" dirty="0"/>
              <a:t>and democracy.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1676400"/>
            <a:ext cx="3081190" cy="38054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62190" y="1514475"/>
            <a:ext cx="5572125" cy="1276350"/>
          </a:xfrm>
          <a:prstGeom prst="rect">
            <a:avLst/>
          </a:prstGeom>
        </p:spPr>
      </p:pic>
      <p:sp>
        <p:nvSpPr>
          <p:cNvPr id="6" name="Rectangle 5"/>
          <p:cNvSpPr/>
          <p:nvPr/>
        </p:nvSpPr>
        <p:spPr>
          <a:xfrm>
            <a:off x="129277" y="5672221"/>
            <a:ext cx="3584636" cy="646331"/>
          </a:xfrm>
          <a:prstGeom prst="rect">
            <a:avLst/>
          </a:prstGeom>
        </p:spPr>
        <p:txBody>
          <a:bodyPr wrap="none">
            <a:spAutoFit/>
          </a:bodyPr>
          <a:lstStyle/>
          <a:p>
            <a:r>
              <a:rPr lang="en-US" b="1" dirty="0">
                <a:latin typeface="Goudy Stout" pitchFamily="18" charset="0"/>
                <a:cs typeface="Aharoni" pitchFamily="2" charset="-79"/>
              </a:rPr>
              <a:t>“Resist much</a:t>
            </a:r>
            <a:r>
              <a:rPr lang="en-US" b="1" dirty="0" smtClean="0">
                <a:latin typeface="Goudy Stout" pitchFamily="18" charset="0"/>
                <a:cs typeface="Aharoni" pitchFamily="2" charset="-79"/>
              </a:rPr>
              <a:t>.</a:t>
            </a:r>
          </a:p>
          <a:p>
            <a:r>
              <a:rPr lang="en-US" b="1" dirty="0" smtClean="0">
                <a:latin typeface="Goudy Stout" pitchFamily="18" charset="0"/>
                <a:cs typeface="Aharoni" pitchFamily="2" charset="-79"/>
              </a:rPr>
              <a:t> </a:t>
            </a:r>
            <a:r>
              <a:rPr lang="en-US" b="1" dirty="0">
                <a:latin typeface="Goudy Stout" pitchFamily="18" charset="0"/>
                <a:cs typeface="Aharoni" pitchFamily="2" charset="-79"/>
              </a:rPr>
              <a:t>Obey little.” </a:t>
            </a:r>
          </a:p>
        </p:txBody>
      </p:sp>
      <p:sp>
        <p:nvSpPr>
          <p:cNvPr id="7" name="Rectangle 6"/>
          <p:cNvSpPr/>
          <p:nvPr/>
        </p:nvSpPr>
        <p:spPr>
          <a:xfrm>
            <a:off x="3713913" y="2840450"/>
            <a:ext cx="2286000" cy="1477328"/>
          </a:xfrm>
          <a:prstGeom prst="rect">
            <a:avLst/>
          </a:prstGeom>
        </p:spPr>
        <p:txBody>
          <a:bodyPr wrap="square">
            <a:spAutoFit/>
          </a:bodyPr>
          <a:lstStyle/>
          <a:p>
            <a:r>
              <a:rPr lang="en-US" dirty="0">
                <a:latin typeface="Century Gothic" pitchFamily="34" charset="0"/>
              </a:rPr>
              <a:t>“</a:t>
            </a:r>
            <a:r>
              <a:rPr lang="en-US" b="1" dirty="0">
                <a:latin typeface="Century Gothic" pitchFamily="34" charset="0"/>
              </a:rPr>
              <a:t>I am as bad as the worst, but, thank God, I am as good as the best. ” </a:t>
            </a:r>
          </a:p>
        </p:txBody>
      </p:sp>
      <p:sp>
        <p:nvSpPr>
          <p:cNvPr id="8" name="Rectangle 7"/>
          <p:cNvSpPr/>
          <p:nvPr/>
        </p:nvSpPr>
        <p:spPr>
          <a:xfrm>
            <a:off x="3962252" y="4800600"/>
            <a:ext cx="4825686" cy="1754326"/>
          </a:xfrm>
          <a:prstGeom prst="rect">
            <a:avLst/>
          </a:prstGeom>
        </p:spPr>
        <p:txBody>
          <a:bodyPr wrap="square">
            <a:spAutoFit/>
          </a:bodyPr>
          <a:lstStyle/>
          <a:p>
            <a:r>
              <a:rPr lang="en-US" b="1" dirty="0">
                <a:latin typeface="Arial Narrow" pitchFamily="34" charset="0"/>
              </a:rPr>
              <a:t>“Not I, nor anyone else can travel that road for you. </a:t>
            </a:r>
            <a:br>
              <a:rPr lang="en-US" b="1" dirty="0">
                <a:latin typeface="Arial Narrow" pitchFamily="34" charset="0"/>
              </a:rPr>
            </a:br>
            <a:r>
              <a:rPr lang="en-US" b="1" dirty="0">
                <a:latin typeface="Arial Narrow" pitchFamily="34" charset="0"/>
              </a:rPr>
              <a:t>You must travel it by yourself. </a:t>
            </a:r>
            <a:br>
              <a:rPr lang="en-US" b="1" dirty="0">
                <a:latin typeface="Arial Narrow" pitchFamily="34" charset="0"/>
              </a:rPr>
            </a:br>
            <a:r>
              <a:rPr lang="en-US" b="1" dirty="0">
                <a:latin typeface="Arial Narrow" pitchFamily="34" charset="0"/>
              </a:rPr>
              <a:t>It is not far. It is within reach. </a:t>
            </a:r>
            <a:br>
              <a:rPr lang="en-US" b="1" dirty="0">
                <a:latin typeface="Arial Narrow" pitchFamily="34" charset="0"/>
              </a:rPr>
            </a:br>
            <a:r>
              <a:rPr lang="en-US" b="1" dirty="0">
                <a:latin typeface="Arial Narrow" pitchFamily="34" charset="0"/>
              </a:rPr>
              <a:t>Perhaps you have been on it since you were born, and did not know. </a:t>
            </a:r>
            <a:br>
              <a:rPr lang="en-US" b="1" dirty="0">
                <a:latin typeface="Arial Narrow" pitchFamily="34" charset="0"/>
              </a:rPr>
            </a:br>
            <a:r>
              <a:rPr lang="en-US" b="1" dirty="0">
                <a:latin typeface="Arial Narrow" pitchFamily="34" charset="0"/>
              </a:rPr>
              <a:t>Perhaps it is everywhere - on water and land.”</a:t>
            </a:r>
            <a:r>
              <a:rPr lang="en-US" b="1" dirty="0"/>
              <a:t> </a:t>
            </a:r>
          </a:p>
        </p:txBody>
      </p:sp>
      <p:sp>
        <p:nvSpPr>
          <p:cNvPr id="9" name="Rectangle 8"/>
          <p:cNvSpPr/>
          <p:nvPr/>
        </p:nvSpPr>
        <p:spPr>
          <a:xfrm>
            <a:off x="6188825" y="3722392"/>
            <a:ext cx="2971800" cy="830997"/>
          </a:xfrm>
          <a:prstGeom prst="rect">
            <a:avLst/>
          </a:prstGeom>
        </p:spPr>
        <p:txBody>
          <a:bodyPr wrap="square">
            <a:spAutoFit/>
          </a:bodyPr>
          <a:lstStyle/>
          <a:p>
            <a:r>
              <a:rPr lang="en-US" sz="2400" dirty="0">
                <a:latin typeface="Harlow Solid Italic" pitchFamily="82" charset="0"/>
              </a:rPr>
              <a:t>“Do anything, </a:t>
            </a:r>
            <a:endParaRPr lang="en-US" sz="2400" dirty="0" smtClean="0">
              <a:latin typeface="Harlow Solid Italic" pitchFamily="82" charset="0"/>
            </a:endParaRPr>
          </a:p>
          <a:p>
            <a:r>
              <a:rPr lang="en-US" sz="2400" dirty="0" smtClean="0">
                <a:latin typeface="Harlow Solid Italic" pitchFamily="82" charset="0"/>
              </a:rPr>
              <a:t>but </a:t>
            </a:r>
            <a:r>
              <a:rPr lang="en-US" sz="2400" dirty="0">
                <a:latin typeface="Harlow Solid Italic" pitchFamily="82" charset="0"/>
              </a:rPr>
              <a:t>let it produce joy.” </a:t>
            </a:r>
          </a:p>
        </p:txBody>
      </p:sp>
    </p:spTree>
    <p:extLst>
      <p:ext uri="{BB962C8B-B14F-4D97-AF65-F5344CB8AC3E}">
        <p14:creationId xmlns:p14="http://schemas.microsoft.com/office/powerpoint/2010/main" xmlns="" val="1134760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Romanticism’s Tenets – </a:t>
            </a:r>
            <a:endParaRPr lang="en-US" dirty="0" smtClean="0"/>
          </a:p>
          <a:p>
            <a:pPr lvl="1"/>
            <a:r>
              <a:rPr lang="en-US" dirty="0"/>
              <a:t>Each person is capable of achieving greatness and success in life.</a:t>
            </a:r>
          </a:p>
          <a:p>
            <a:pPr lvl="1"/>
            <a:r>
              <a:rPr lang="en-US" dirty="0"/>
              <a:t>Each person brings a unique view to the world and emotion should guide creativity.</a:t>
            </a:r>
          </a:p>
          <a:p>
            <a:pPr lvl="1"/>
            <a:r>
              <a:rPr lang="en-US" dirty="0"/>
              <a:t>Society is full of corruption and nature provides the only true safe-haven in the world.</a:t>
            </a:r>
          </a:p>
          <a:p>
            <a:r>
              <a:rPr lang="en-US" dirty="0" smtClean="0"/>
              <a:t>Transcendentalism –</a:t>
            </a:r>
            <a:endParaRPr lang="en-US" dirty="0"/>
          </a:p>
          <a:p>
            <a:pPr lvl="1"/>
            <a:r>
              <a:rPr lang="en-US" dirty="0" smtClean="0"/>
              <a:t>people </a:t>
            </a:r>
            <a:r>
              <a:rPr lang="en-US" dirty="0"/>
              <a:t>should begin to follow their own beliefs </a:t>
            </a:r>
            <a:r>
              <a:rPr lang="en-US" dirty="0" smtClean="0"/>
              <a:t>and use </a:t>
            </a:r>
            <a:r>
              <a:rPr lang="en-US" dirty="0"/>
              <a:t>their own judgment.</a:t>
            </a:r>
          </a:p>
          <a:p>
            <a:pPr lvl="1"/>
            <a:r>
              <a:rPr lang="en-US" dirty="0" smtClean="0"/>
              <a:t>Ralph Waldo Emerson’s </a:t>
            </a:r>
            <a:r>
              <a:rPr lang="en-US" i="1" dirty="0"/>
              <a:t>S</a:t>
            </a:r>
            <a:r>
              <a:rPr lang="en-US" i="1" dirty="0" smtClean="0"/>
              <a:t>elf Reliance</a:t>
            </a:r>
            <a:endParaRPr lang="en-US" i="1" dirty="0"/>
          </a:p>
          <a:p>
            <a:pPr lvl="1"/>
            <a:endParaRPr lang="en-US" dirty="0"/>
          </a:p>
          <a:p>
            <a:endParaRPr lang="en-US" dirty="0"/>
          </a:p>
          <a:p>
            <a:endParaRPr lang="en-US" dirty="0"/>
          </a:p>
        </p:txBody>
      </p:sp>
    </p:spTree>
    <p:extLst>
      <p:ext uri="{BB962C8B-B14F-4D97-AF65-F5344CB8AC3E}">
        <p14:creationId xmlns:p14="http://schemas.microsoft.com/office/powerpoint/2010/main" xmlns="" val="759544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Reforming Society</a:t>
            </a:r>
            <a:endParaRPr lang="en-US" dirty="0"/>
          </a:p>
        </p:txBody>
      </p:sp>
      <p:sp>
        <p:nvSpPr>
          <p:cNvPr id="3" name="Text Placeholder 2"/>
          <p:cNvSpPr>
            <a:spLocks noGrp="1"/>
          </p:cNvSpPr>
          <p:nvPr>
            <p:ph type="body" idx="1"/>
          </p:nvPr>
        </p:nvSpPr>
        <p:spPr/>
        <p:txBody>
          <a:bodyPr/>
          <a:lstStyle/>
          <a:p>
            <a:r>
              <a:rPr lang="en-US" dirty="0" smtClean="0"/>
              <a:t>Section 3	p448-453</a:t>
            </a:r>
            <a:endParaRPr lang="en-US" dirty="0"/>
          </a:p>
        </p:txBody>
      </p:sp>
      <p:sp>
        <p:nvSpPr>
          <p:cNvPr id="4" name="TextBox 3"/>
          <p:cNvSpPr txBox="1"/>
          <p:nvPr/>
        </p:nvSpPr>
        <p:spPr>
          <a:xfrm>
            <a:off x="381000" y="2743200"/>
            <a:ext cx="8610600" cy="3693319"/>
          </a:xfrm>
          <a:prstGeom prst="rect">
            <a:avLst/>
          </a:prstGeom>
          <a:noFill/>
        </p:spPr>
        <p:txBody>
          <a:bodyPr wrap="square" rtlCol="0">
            <a:spAutoFit/>
          </a:bodyPr>
          <a:lstStyle/>
          <a:p>
            <a:r>
              <a:rPr lang="en-US" dirty="0" smtClean="0"/>
              <a:t>KEY TERMS</a:t>
            </a:r>
          </a:p>
          <a:p>
            <a:endParaRPr lang="en-US" dirty="0"/>
          </a:p>
          <a:p>
            <a:r>
              <a:rPr lang="en-US" dirty="0" smtClean="0"/>
              <a:t>Second Great Awakening:	Christian renewal movement of early 19</a:t>
            </a:r>
            <a:r>
              <a:rPr lang="en-US" baseline="30000" dirty="0" smtClean="0"/>
              <a:t>th</a:t>
            </a:r>
            <a:r>
              <a:rPr lang="en-US" dirty="0" smtClean="0"/>
              <a:t> century (1800’s)</a:t>
            </a:r>
          </a:p>
          <a:p>
            <a:r>
              <a:rPr lang="en-US" dirty="0" smtClean="0"/>
              <a:t>			Charles Grandison Finney &amp; Lyman Beecher</a:t>
            </a:r>
          </a:p>
          <a:p>
            <a:endParaRPr lang="en-US" dirty="0" smtClean="0"/>
          </a:p>
          <a:p>
            <a:r>
              <a:rPr lang="en-US" dirty="0" smtClean="0"/>
              <a:t>Temperance Movement:	reform effort to spread abstinence from alcohol</a:t>
            </a:r>
          </a:p>
          <a:p>
            <a:endParaRPr lang="en-US" dirty="0"/>
          </a:p>
          <a:p>
            <a:r>
              <a:rPr lang="en-US" dirty="0" smtClean="0"/>
              <a:t>Dorthea Dix:		leader of prison reform movement</a:t>
            </a:r>
          </a:p>
          <a:p>
            <a:endParaRPr lang="en-US" dirty="0"/>
          </a:p>
          <a:p>
            <a:r>
              <a:rPr lang="en-US" dirty="0" smtClean="0"/>
              <a:t>Education Reform:		Horace Mann &amp; Common-School Movement</a:t>
            </a:r>
          </a:p>
          <a:p>
            <a:r>
              <a:rPr lang="en-US" dirty="0"/>
              <a:t>	</a:t>
            </a:r>
            <a:r>
              <a:rPr lang="en-US" dirty="0" smtClean="0"/>
              <a:t>		Catherine Beecher &amp;  woman’s education movement</a:t>
            </a:r>
          </a:p>
          <a:p>
            <a:r>
              <a:rPr lang="en-US" dirty="0"/>
              <a:t>	</a:t>
            </a:r>
            <a:r>
              <a:rPr lang="en-US" dirty="0" smtClean="0"/>
              <a:t>		Thomas Gallaudet &amp; special needs education</a:t>
            </a:r>
          </a:p>
          <a:p>
            <a:endParaRPr lang="en-US" dirty="0"/>
          </a:p>
        </p:txBody>
      </p:sp>
    </p:spTree>
    <p:extLst>
      <p:ext uri="{BB962C8B-B14F-4D97-AF65-F5344CB8AC3E}">
        <p14:creationId xmlns:p14="http://schemas.microsoft.com/office/powerpoint/2010/main" xmlns="" val="1716225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Great Awakening</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a:t>
            </a:r>
            <a:r>
              <a:rPr lang="en-US" dirty="0"/>
              <a:t>the 1790s, a period of Christian </a:t>
            </a:r>
            <a:r>
              <a:rPr lang="en-US" dirty="0" smtClean="0"/>
              <a:t>renewal </a:t>
            </a:r>
            <a:r>
              <a:rPr lang="en-US" dirty="0"/>
              <a:t>began. </a:t>
            </a:r>
            <a:endParaRPr lang="en-US" dirty="0" smtClean="0"/>
          </a:p>
          <a:p>
            <a:r>
              <a:rPr lang="en-US" dirty="0" smtClean="0"/>
              <a:t>It </a:t>
            </a:r>
            <a:r>
              <a:rPr lang="en-US" dirty="0"/>
              <a:t>was known as the </a:t>
            </a:r>
            <a:r>
              <a:rPr lang="en-US" b="1" dirty="0"/>
              <a:t>Second Great Awakening</a:t>
            </a:r>
            <a:r>
              <a:rPr lang="en-US" dirty="0"/>
              <a:t>. </a:t>
            </a:r>
            <a:endParaRPr lang="en-US" dirty="0" smtClean="0"/>
          </a:p>
          <a:p>
            <a:r>
              <a:rPr lang="en-US" dirty="0" smtClean="0"/>
              <a:t>By </a:t>
            </a:r>
            <a:r>
              <a:rPr lang="en-US" dirty="0"/>
              <a:t>the 1830s, it had swept through </a:t>
            </a:r>
            <a:r>
              <a:rPr lang="en-US" dirty="0" smtClean="0"/>
              <a:t>New </a:t>
            </a:r>
            <a:r>
              <a:rPr lang="en-US" dirty="0"/>
              <a:t>England, the Appalachians, and the South. </a:t>
            </a:r>
            <a:endParaRPr lang="en-US" dirty="0" smtClean="0"/>
          </a:p>
          <a:p>
            <a:r>
              <a:rPr lang="en-US" b="1" dirty="0" smtClean="0"/>
              <a:t>Charles </a:t>
            </a:r>
            <a:r>
              <a:rPr lang="en-US" b="1" dirty="0"/>
              <a:t>Grandison Finney </a:t>
            </a:r>
            <a:r>
              <a:rPr lang="en-US" dirty="0"/>
              <a:t>was one of the </a:t>
            </a:r>
            <a:r>
              <a:rPr lang="en-US" dirty="0" smtClean="0"/>
              <a:t>leaders </a:t>
            </a:r>
            <a:r>
              <a:rPr lang="en-US" dirty="0"/>
              <a:t>of the Second Great Awakening. </a:t>
            </a:r>
            <a:endParaRPr lang="en-US" dirty="0" smtClean="0"/>
          </a:p>
          <a:p>
            <a:r>
              <a:rPr lang="en-US" dirty="0" smtClean="0"/>
              <a:t>Finney </a:t>
            </a:r>
            <a:r>
              <a:rPr lang="en-US" b="1" dirty="0" smtClean="0"/>
              <a:t>believed </a:t>
            </a:r>
            <a:r>
              <a:rPr lang="en-US" b="1" dirty="0"/>
              <a:t>salvation is in the hands of the individual.</a:t>
            </a:r>
          </a:p>
          <a:p>
            <a:endParaRPr lang="en-US" dirty="0" smtClean="0"/>
          </a:p>
          <a:p>
            <a:endParaRPr lang="en-US" dirty="0"/>
          </a:p>
        </p:txBody>
      </p:sp>
    </p:spTree>
    <p:extLst>
      <p:ext uri="{BB962C8B-B14F-4D97-AF65-F5344CB8AC3E}">
        <p14:creationId xmlns:p14="http://schemas.microsoft.com/office/powerpoint/2010/main" xmlns="" val="234244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82" y="-116259"/>
            <a:ext cx="9296399" cy="7330874"/>
          </a:xfrm>
          <a:prstGeom prst="rect">
            <a:avLst/>
          </a:prstGeom>
        </p:spPr>
      </p:pic>
    </p:spTree>
    <p:extLst>
      <p:ext uri="{BB962C8B-B14F-4D97-AF65-F5344CB8AC3E}">
        <p14:creationId xmlns:p14="http://schemas.microsoft.com/office/powerpoint/2010/main" xmlns="" val="4186336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Opposition to the Second Great Awakening</a:t>
            </a:r>
            <a:endParaRPr lang="en-US" dirty="0"/>
          </a:p>
        </p:txBody>
      </p:sp>
      <p:sp>
        <p:nvSpPr>
          <p:cNvPr id="3" name="Content Placeholder 2"/>
          <p:cNvSpPr>
            <a:spLocks noGrp="1"/>
          </p:cNvSpPr>
          <p:nvPr>
            <p:ph idx="1"/>
          </p:nvPr>
        </p:nvSpPr>
        <p:spPr/>
        <p:txBody>
          <a:bodyPr/>
          <a:lstStyle/>
          <a:p>
            <a:r>
              <a:rPr lang="en-US" dirty="0"/>
              <a:t>Some like Minister </a:t>
            </a:r>
            <a:r>
              <a:rPr lang="en-US" b="1" dirty="0"/>
              <a:t>Lyman Beecher</a:t>
            </a:r>
            <a:r>
              <a:rPr lang="en-US" dirty="0"/>
              <a:t>, did not agree with Finney’s message. </a:t>
            </a:r>
          </a:p>
          <a:p>
            <a:r>
              <a:rPr lang="en-US" dirty="0"/>
              <a:t>The Constitution’s First Amendment guaranteed Finney’s right to speak and be heard. </a:t>
            </a:r>
          </a:p>
          <a:p>
            <a:r>
              <a:rPr lang="en-US" dirty="0"/>
              <a:t>Through the efforts of Finney and other ministers, many Americans joined churches across the country.</a:t>
            </a:r>
          </a:p>
          <a:p>
            <a:endParaRPr lang="en-US" dirty="0"/>
          </a:p>
        </p:txBody>
      </p:sp>
    </p:spTree>
    <p:extLst>
      <p:ext uri="{BB962C8B-B14F-4D97-AF65-F5344CB8AC3E}">
        <p14:creationId xmlns:p14="http://schemas.microsoft.com/office/powerpoint/2010/main" xmlns="" val="834086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Reformers speak out</a:t>
            </a:r>
            <a:endParaRPr lang="en-US" dirty="0"/>
          </a:p>
        </p:txBody>
      </p:sp>
      <p:sp>
        <p:nvSpPr>
          <p:cNvPr id="3" name="Content Placeholder 2"/>
          <p:cNvSpPr>
            <a:spLocks noGrp="1"/>
          </p:cNvSpPr>
          <p:nvPr>
            <p:ph idx="1"/>
          </p:nvPr>
        </p:nvSpPr>
        <p:spPr/>
        <p:txBody>
          <a:bodyPr/>
          <a:lstStyle/>
          <a:p>
            <a:r>
              <a:rPr lang="en-US" dirty="0"/>
              <a:t>In the spirit of the Second Great Awakening, people tried to reform many of society’s ills. </a:t>
            </a:r>
            <a:endParaRPr lang="en-US" dirty="0" smtClean="0"/>
          </a:p>
          <a:p>
            <a:r>
              <a:rPr lang="en-US" dirty="0" smtClean="0"/>
              <a:t>Middle class women often led the efforts for Reform </a:t>
            </a:r>
          </a:p>
          <a:p>
            <a:endParaRPr lang="en-US" dirty="0"/>
          </a:p>
        </p:txBody>
      </p:sp>
    </p:spTree>
    <p:extLst>
      <p:ext uri="{BB962C8B-B14F-4D97-AF65-F5344CB8AC3E}">
        <p14:creationId xmlns:p14="http://schemas.microsoft.com/office/powerpoint/2010/main" xmlns="" val="1034917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Temperance Movement</a:t>
            </a:r>
            <a:endParaRPr lang="en-US" dirty="0"/>
          </a:p>
        </p:txBody>
      </p:sp>
      <p:sp>
        <p:nvSpPr>
          <p:cNvPr id="3" name="Content Placeholder 2"/>
          <p:cNvSpPr>
            <a:spLocks noGrp="1"/>
          </p:cNvSpPr>
          <p:nvPr>
            <p:ph idx="1"/>
          </p:nvPr>
        </p:nvSpPr>
        <p:spPr/>
        <p:txBody>
          <a:bodyPr/>
          <a:lstStyle/>
          <a:p>
            <a:r>
              <a:rPr lang="en-US" dirty="0"/>
              <a:t>In the </a:t>
            </a:r>
            <a:r>
              <a:rPr lang="en-US" b="1" dirty="0"/>
              <a:t>temperance movement</a:t>
            </a:r>
            <a:r>
              <a:rPr lang="en-US" dirty="0"/>
              <a:t>, people aimed at limiting alcohol consumption. </a:t>
            </a:r>
          </a:p>
          <a:p>
            <a:r>
              <a:rPr lang="en-US" b="1" dirty="0"/>
              <a:t>Lyman Beecher </a:t>
            </a:r>
            <a:r>
              <a:rPr lang="en-US" dirty="0"/>
              <a:t>and other ministers spoke about the evils of alcohol.</a:t>
            </a:r>
          </a:p>
          <a:p>
            <a:endParaRPr lang="en-US" dirty="0"/>
          </a:p>
        </p:txBody>
      </p:sp>
    </p:spTree>
    <p:extLst>
      <p:ext uri="{BB962C8B-B14F-4D97-AF65-F5344CB8AC3E}">
        <p14:creationId xmlns:p14="http://schemas.microsoft.com/office/powerpoint/2010/main" xmlns="" val="1291792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Reform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1841 </a:t>
            </a:r>
            <a:r>
              <a:rPr lang="en-US" b="1" dirty="0" smtClean="0"/>
              <a:t>Dorothea Dix</a:t>
            </a:r>
            <a:r>
              <a:rPr lang="en-US" dirty="0"/>
              <a:t>, reported on the terrible conditions she found when she visited some Massachusetts prisons. </a:t>
            </a:r>
            <a:endParaRPr lang="en-US" dirty="0" smtClean="0"/>
          </a:p>
          <a:p>
            <a:r>
              <a:rPr lang="en-US" dirty="0" smtClean="0"/>
              <a:t>Imprisoned </a:t>
            </a:r>
            <a:r>
              <a:rPr lang="en-US" dirty="0"/>
              <a:t>along with adult criminals were the mentally ill and children. </a:t>
            </a:r>
            <a:endParaRPr lang="en-US" dirty="0" smtClean="0"/>
          </a:p>
          <a:p>
            <a:r>
              <a:rPr lang="en-US" dirty="0" smtClean="0"/>
              <a:t>Because </a:t>
            </a:r>
            <a:r>
              <a:rPr lang="en-US" dirty="0"/>
              <a:t>of efforts by Dix and others, governments built </a:t>
            </a:r>
            <a:r>
              <a:rPr lang="en-US" b="1" dirty="0"/>
              <a:t>hospitals for the mentally ill and reform schools for young lawbreakers</a:t>
            </a:r>
            <a:r>
              <a:rPr lang="en-US" dirty="0"/>
              <a:t>. </a:t>
            </a:r>
            <a:endParaRPr lang="en-US" dirty="0" smtClean="0"/>
          </a:p>
          <a:p>
            <a:r>
              <a:rPr lang="en-US" dirty="0" smtClean="0"/>
              <a:t>They </a:t>
            </a:r>
            <a:r>
              <a:rPr lang="en-US" dirty="0"/>
              <a:t>also began to try to reform—not just punish—prisoners.</a:t>
            </a:r>
          </a:p>
          <a:p>
            <a:endParaRPr lang="en-US" dirty="0"/>
          </a:p>
        </p:txBody>
      </p:sp>
    </p:spTree>
    <p:extLst>
      <p:ext uri="{BB962C8B-B14F-4D97-AF65-F5344CB8AC3E}">
        <p14:creationId xmlns:p14="http://schemas.microsoft.com/office/powerpoint/2010/main" xmlns="" val="1922236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1800’s most </a:t>
            </a:r>
            <a:r>
              <a:rPr lang="en-US" dirty="0"/>
              <a:t>children received some learning </a:t>
            </a:r>
            <a:r>
              <a:rPr lang="en-US" dirty="0" smtClean="0"/>
              <a:t>but public school education varied widely</a:t>
            </a:r>
          </a:p>
          <a:p>
            <a:r>
              <a:rPr lang="en-US" dirty="0" smtClean="0"/>
              <a:t>New England had the most schools, South &amp; West the fewest</a:t>
            </a:r>
          </a:p>
          <a:p>
            <a:r>
              <a:rPr lang="en-US" dirty="0" smtClean="0"/>
              <a:t>McGuffey’s Readers were the most popular textbooks. </a:t>
            </a:r>
          </a:p>
          <a:p>
            <a:pPr lvl="1"/>
            <a:r>
              <a:rPr lang="en-US" dirty="0" smtClean="0"/>
              <a:t>They had selections of British and American literature, readings, and moral and value lessons </a:t>
            </a:r>
          </a:p>
          <a:p>
            <a:r>
              <a:rPr lang="en-US" dirty="0" smtClean="0"/>
              <a:t>Social background and wealth affected the quality of education</a:t>
            </a:r>
          </a:p>
          <a:p>
            <a:pPr lvl="1"/>
            <a:r>
              <a:rPr lang="en-US" dirty="0" smtClean="0"/>
              <a:t>Wealthy - private schools and tutors</a:t>
            </a:r>
          </a:p>
          <a:p>
            <a:pPr lvl="1"/>
            <a:r>
              <a:rPr lang="en-US" dirty="0" smtClean="0"/>
              <a:t>Poor – public education</a:t>
            </a:r>
          </a:p>
          <a:p>
            <a:pPr lvl="1"/>
            <a:r>
              <a:rPr lang="en-US" dirty="0" smtClean="0"/>
              <a:t>Whether wealthy or poor, few girls learned to read</a:t>
            </a:r>
          </a:p>
        </p:txBody>
      </p:sp>
    </p:spTree>
    <p:extLst>
      <p:ext uri="{BB962C8B-B14F-4D97-AF65-F5344CB8AC3E}">
        <p14:creationId xmlns:p14="http://schemas.microsoft.com/office/powerpoint/2010/main" xmlns="" val="1436907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Common-School Movement</a:t>
            </a:r>
            <a:endParaRPr lang="en-US" dirty="0"/>
          </a:p>
        </p:txBody>
      </p:sp>
      <p:sp>
        <p:nvSpPr>
          <p:cNvPr id="3" name="Content Placeholder 2"/>
          <p:cNvSpPr>
            <a:spLocks noGrp="1"/>
          </p:cNvSpPr>
          <p:nvPr>
            <p:ph idx="1"/>
          </p:nvPr>
        </p:nvSpPr>
        <p:spPr/>
        <p:txBody>
          <a:bodyPr/>
          <a:lstStyle/>
          <a:p>
            <a:r>
              <a:rPr lang="en-US" dirty="0"/>
              <a:t>Education in the early 1800s improved with the </a:t>
            </a:r>
            <a:r>
              <a:rPr lang="en-US" b="1" dirty="0"/>
              <a:t>common-school movement</a:t>
            </a:r>
            <a:r>
              <a:rPr lang="en-US" dirty="0"/>
              <a:t>. </a:t>
            </a:r>
          </a:p>
          <a:p>
            <a:r>
              <a:rPr lang="en-US" dirty="0"/>
              <a:t>This movement, led by </a:t>
            </a:r>
            <a:r>
              <a:rPr lang="en-US" b="1" dirty="0"/>
              <a:t>Horace Mann</a:t>
            </a:r>
            <a:r>
              <a:rPr lang="en-US" dirty="0"/>
              <a:t>, worked to have all students, regardless of background, taught in the same place. </a:t>
            </a:r>
          </a:p>
          <a:p>
            <a:endParaRPr lang="en-US" dirty="0"/>
          </a:p>
        </p:txBody>
      </p:sp>
    </p:spTree>
    <p:extLst>
      <p:ext uri="{BB962C8B-B14F-4D97-AF65-F5344CB8AC3E}">
        <p14:creationId xmlns:p14="http://schemas.microsoft.com/office/powerpoint/2010/main" xmlns="" val="2557810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Education</a:t>
            </a:r>
            <a:endParaRPr lang="en-US" dirty="0"/>
          </a:p>
        </p:txBody>
      </p:sp>
      <p:sp>
        <p:nvSpPr>
          <p:cNvPr id="3" name="Content Placeholder 2"/>
          <p:cNvSpPr>
            <a:spLocks noGrp="1"/>
          </p:cNvSpPr>
          <p:nvPr>
            <p:ph idx="1"/>
          </p:nvPr>
        </p:nvSpPr>
        <p:spPr/>
        <p:txBody>
          <a:bodyPr/>
          <a:lstStyle/>
          <a:p>
            <a:r>
              <a:rPr lang="en-US" dirty="0"/>
              <a:t>Women’s education also improved at this time. </a:t>
            </a:r>
            <a:endParaRPr lang="en-US" dirty="0" smtClean="0"/>
          </a:p>
          <a:p>
            <a:r>
              <a:rPr lang="en-US" dirty="0" smtClean="0"/>
              <a:t>Several </a:t>
            </a:r>
            <a:r>
              <a:rPr lang="en-US" dirty="0"/>
              <a:t>women’s schools, including </a:t>
            </a:r>
            <a:r>
              <a:rPr lang="en-US" b="1" dirty="0"/>
              <a:t>Catherine Beecher’s </a:t>
            </a:r>
            <a:r>
              <a:rPr lang="en-US" dirty="0"/>
              <a:t>all-female academy in </a:t>
            </a:r>
            <a:r>
              <a:rPr lang="en-US" dirty="0" smtClean="0"/>
              <a:t>Hartford Connecticut, opened. </a:t>
            </a:r>
            <a:endParaRPr lang="en-US" dirty="0"/>
          </a:p>
          <a:p>
            <a:endParaRPr lang="en-US" dirty="0"/>
          </a:p>
        </p:txBody>
      </p:sp>
    </p:spTree>
    <p:extLst>
      <p:ext uri="{BB962C8B-B14F-4D97-AF65-F5344CB8AC3E}">
        <p14:creationId xmlns:p14="http://schemas.microsoft.com/office/powerpoint/2010/main" xmlns="" val="1220499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People with Special Needs</a:t>
            </a:r>
            <a:endParaRPr lang="en-US" dirty="0"/>
          </a:p>
        </p:txBody>
      </p:sp>
      <p:sp>
        <p:nvSpPr>
          <p:cNvPr id="3" name="Content Placeholder 2"/>
          <p:cNvSpPr>
            <a:spLocks noGrp="1"/>
          </p:cNvSpPr>
          <p:nvPr>
            <p:ph idx="1"/>
          </p:nvPr>
        </p:nvSpPr>
        <p:spPr/>
        <p:txBody>
          <a:bodyPr/>
          <a:lstStyle/>
          <a:p>
            <a:r>
              <a:rPr lang="en-US" dirty="0"/>
              <a:t>Teaching people with disabilities </a:t>
            </a:r>
            <a:r>
              <a:rPr lang="en-US" dirty="0" smtClean="0"/>
              <a:t>improved, too</a:t>
            </a:r>
            <a:r>
              <a:rPr lang="en-US" dirty="0"/>
              <a:t>. For example, </a:t>
            </a:r>
            <a:r>
              <a:rPr lang="en-US" b="1" dirty="0"/>
              <a:t>Thomas Gallaudet </a:t>
            </a:r>
            <a:r>
              <a:rPr lang="en-US" dirty="0"/>
              <a:t>bettered the education of the hearing impaired.</a:t>
            </a:r>
          </a:p>
          <a:p>
            <a:endParaRPr lang="en-US" dirty="0"/>
          </a:p>
        </p:txBody>
      </p:sp>
    </p:spTree>
    <p:extLst>
      <p:ext uri="{BB962C8B-B14F-4D97-AF65-F5344CB8AC3E}">
        <p14:creationId xmlns:p14="http://schemas.microsoft.com/office/powerpoint/2010/main" xmlns="" val="93489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Communities</a:t>
            </a:r>
            <a:endParaRPr lang="en-US" dirty="0"/>
          </a:p>
        </p:txBody>
      </p:sp>
      <p:sp>
        <p:nvSpPr>
          <p:cNvPr id="4" name="Content Placeholder 3"/>
          <p:cNvSpPr>
            <a:spLocks noGrp="1"/>
          </p:cNvSpPr>
          <p:nvPr>
            <p:ph idx="1"/>
          </p:nvPr>
        </p:nvSpPr>
        <p:spPr/>
        <p:txBody>
          <a:bodyPr>
            <a:normAutofit/>
          </a:bodyPr>
          <a:lstStyle/>
          <a:p>
            <a:r>
              <a:rPr lang="en-US" dirty="0" smtClean="0"/>
              <a:t>Free </a:t>
            </a:r>
            <a:r>
              <a:rPr lang="en-US" dirty="0"/>
              <a:t>A</a:t>
            </a:r>
            <a:r>
              <a:rPr lang="en-US" dirty="0" smtClean="0"/>
              <a:t>frican Americans usually lived in segregated communities in the North. </a:t>
            </a:r>
          </a:p>
          <a:p>
            <a:r>
              <a:rPr lang="en-US" dirty="0" smtClean="0"/>
              <a:t>The </a:t>
            </a:r>
            <a:r>
              <a:rPr lang="en-US" dirty="0"/>
              <a:t>Free Africans Religious Society, founded by Richard Allen, pressed for equality and </a:t>
            </a:r>
            <a:r>
              <a:rPr lang="en-US" dirty="0" smtClean="0"/>
              <a:t>education of Blacks. </a:t>
            </a:r>
          </a:p>
          <a:p>
            <a:r>
              <a:rPr lang="en-US" dirty="0" smtClean="0"/>
              <a:t>In 1816 Richard Allen became the first Bishop of the AME Church</a:t>
            </a:r>
          </a:p>
          <a:p>
            <a:pPr lvl="1"/>
            <a:r>
              <a:rPr lang="en-US" dirty="0" smtClean="0"/>
              <a:t>African Methodist Episcopal Church </a:t>
            </a:r>
          </a:p>
          <a:p>
            <a:endParaRPr lang="en-US" dirty="0"/>
          </a:p>
        </p:txBody>
      </p:sp>
    </p:spTree>
    <p:extLst>
      <p:ext uri="{BB962C8B-B14F-4D97-AF65-F5344CB8AC3E}">
        <p14:creationId xmlns:p14="http://schemas.microsoft.com/office/powerpoint/2010/main" xmlns="" val="3627560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Leaders such as Alexander Crummel helped build African American schools in New York, Philadelphia, Boston and other cities </a:t>
            </a:r>
            <a:endParaRPr lang="en-US" dirty="0" smtClean="0"/>
          </a:p>
          <a:p>
            <a:pPr marL="118872" indent="0">
              <a:buNone/>
            </a:pPr>
            <a:endParaRPr lang="en-US" dirty="0" smtClean="0"/>
          </a:p>
          <a:p>
            <a:r>
              <a:rPr lang="en-US" dirty="0" smtClean="0"/>
              <a:t>In </a:t>
            </a:r>
            <a:r>
              <a:rPr lang="en-US" dirty="0"/>
              <a:t>1835 Oberlin College became the first college to admit African Americans. </a:t>
            </a:r>
            <a:endParaRPr lang="en-US" dirty="0" smtClean="0"/>
          </a:p>
          <a:p>
            <a:endParaRPr lang="en-US" dirty="0"/>
          </a:p>
          <a:p>
            <a:r>
              <a:rPr lang="en-US" dirty="0"/>
              <a:t>Soon after, in the 1840s, several African American colleges were founded</a:t>
            </a:r>
            <a:r>
              <a:rPr lang="en-US" dirty="0" smtClean="0"/>
              <a:t>.</a:t>
            </a:r>
          </a:p>
          <a:p>
            <a:endParaRPr lang="en-US" dirty="0"/>
          </a:p>
          <a:p>
            <a:r>
              <a:rPr lang="en-US" dirty="0"/>
              <a:t>While Free African Americans had some educational opportunity in the North and Midwest, few had the opportunity in the South</a:t>
            </a:r>
          </a:p>
          <a:p>
            <a:endParaRPr lang="en-US" dirty="0"/>
          </a:p>
        </p:txBody>
      </p:sp>
    </p:spTree>
    <p:extLst>
      <p:ext uri="{BB962C8B-B14F-4D97-AF65-F5344CB8AC3E}">
        <p14:creationId xmlns:p14="http://schemas.microsoft.com/office/powerpoint/2010/main" xmlns="" val="80286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Irish </a:t>
            </a:r>
            <a:r>
              <a:rPr lang="en-US" dirty="0"/>
              <a:t>P</a:t>
            </a:r>
            <a:r>
              <a:rPr lang="en-US" dirty="0" smtClean="0"/>
              <a:t>otato Famine of 1840’s</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pPr marL="342900" indent="-342900">
              <a:buFont typeface="Wingdings" pitchFamily="2" charset="2"/>
              <a:buChar char="q"/>
            </a:pPr>
            <a:r>
              <a:rPr lang="en-US" sz="2400" dirty="0" smtClean="0"/>
              <a:t>killed over 1 million Irish and caused millions more to leave Ireland</a:t>
            </a:r>
          </a:p>
          <a:p>
            <a:pPr marL="342900" indent="-342900">
              <a:buFont typeface="Wingdings" pitchFamily="2" charset="2"/>
              <a:buChar char="q"/>
            </a:pPr>
            <a:endParaRPr lang="en-US" sz="2400" dirty="0"/>
          </a:p>
          <a:p>
            <a:pPr marL="342900" indent="-342900">
              <a:buFont typeface="Wingdings" pitchFamily="2" charset="2"/>
              <a:buChar char="q"/>
            </a:pPr>
            <a:r>
              <a:rPr lang="en-US" sz="2400" dirty="0" smtClean="0"/>
              <a:t>Most </a:t>
            </a:r>
            <a:r>
              <a:rPr lang="en-US" sz="2400" dirty="0"/>
              <a:t>Irish were very poor</a:t>
            </a:r>
          </a:p>
          <a:p>
            <a:pPr marL="342900" indent="-342900">
              <a:buFont typeface="Wingdings" pitchFamily="2" charset="2"/>
              <a:buChar char="q"/>
            </a:pPr>
            <a:endParaRPr lang="en-US" sz="2400" dirty="0" smtClean="0"/>
          </a:p>
          <a:p>
            <a:pPr marL="342900" indent="-342900">
              <a:buFont typeface="Wingdings" pitchFamily="2" charset="2"/>
              <a:buChar char="q"/>
            </a:pPr>
            <a:endParaRPr lang="en-US" sz="2400" dirty="0" smtClean="0"/>
          </a:p>
          <a:p>
            <a:pPr marL="342900" indent="-342900">
              <a:buFont typeface="Wingdings" pitchFamily="2" charset="2"/>
              <a:buChar char="q"/>
            </a:pPr>
            <a:endParaRPr lang="en-US" sz="2400" dirty="0"/>
          </a:p>
          <a:p>
            <a:endParaRPr lang="en-US" sz="2400" dirty="0"/>
          </a:p>
          <a:p>
            <a:pPr marL="342900" indent="-342900">
              <a:buFont typeface="Wingdings" pitchFamily="2" charset="2"/>
              <a:buChar char="q"/>
            </a:pPr>
            <a:endParaRPr lang="en-US" sz="2000" dirty="0" smtClean="0">
              <a:latin typeface="Century Gothic"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3400" y="3352800"/>
            <a:ext cx="4460488" cy="3200400"/>
          </a:xfrm>
          <a:prstGeom prst="rect">
            <a:avLst/>
          </a:prstGeom>
        </p:spPr>
      </p:pic>
    </p:spTree>
    <p:extLst>
      <p:ext uri="{BB962C8B-B14F-4D97-AF65-F5344CB8AC3E}">
        <p14:creationId xmlns:p14="http://schemas.microsoft.com/office/powerpoint/2010/main" xmlns="" val="2333758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a:t>Second Great Awakening- Christian renewal and revival that began in the northeastern U.S.</a:t>
            </a:r>
          </a:p>
          <a:p>
            <a:r>
              <a:rPr lang="en-US" dirty="0" smtClean="0"/>
              <a:t>Charles </a:t>
            </a:r>
            <a:r>
              <a:rPr lang="en-US" dirty="0"/>
              <a:t>Grandison Finnley – believed salvation is in the hands of the individual.</a:t>
            </a:r>
          </a:p>
          <a:p>
            <a:r>
              <a:rPr lang="en-US" dirty="0" smtClean="0"/>
              <a:t>Temperance </a:t>
            </a:r>
            <a:r>
              <a:rPr lang="en-US" dirty="0"/>
              <a:t>movement – goal of limiting the consumption of alcohol in America</a:t>
            </a:r>
          </a:p>
          <a:p>
            <a:r>
              <a:rPr lang="en-US" dirty="0" smtClean="0"/>
              <a:t>Dorthea </a:t>
            </a:r>
            <a:r>
              <a:rPr lang="en-US" dirty="0"/>
              <a:t>Dix – prison reformer who spoke of horrible conditions of prisons and advocated separate facilities for mentally ill </a:t>
            </a:r>
          </a:p>
          <a:p>
            <a:endParaRPr lang="en-US" dirty="0"/>
          </a:p>
        </p:txBody>
      </p:sp>
    </p:spTree>
    <p:extLst>
      <p:ext uri="{BB962C8B-B14F-4D97-AF65-F5344CB8AC3E}">
        <p14:creationId xmlns:p14="http://schemas.microsoft.com/office/powerpoint/2010/main" xmlns="" val="4242041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Movement to End Slavery</a:t>
            </a:r>
            <a:endParaRPr lang="en-US" dirty="0"/>
          </a:p>
        </p:txBody>
      </p:sp>
      <p:sp>
        <p:nvSpPr>
          <p:cNvPr id="3" name="Text Placeholder 2"/>
          <p:cNvSpPr>
            <a:spLocks noGrp="1"/>
          </p:cNvSpPr>
          <p:nvPr>
            <p:ph type="body" idx="1"/>
          </p:nvPr>
        </p:nvSpPr>
        <p:spPr/>
        <p:txBody>
          <a:bodyPr/>
          <a:lstStyle/>
          <a:p>
            <a:r>
              <a:rPr lang="en-US" dirty="0" smtClean="0"/>
              <a:t>Section 4	p454-459</a:t>
            </a:r>
            <a:endParaRPr lang="en-US" dirty="0"/>
          </a:p>
        </p:txBody>
      </p:sp>
      <p:sp>
        <p:nvSpPr>
          <p:cNvPr id="4" name="TextBox 3"/>
          <p:cNvSpPr txBox="1"/>
          <p:nvPr/>
        </p:nvSpPr>
        <p:spPr>
          <a:xfrm>
            <a:off x="304800" y="2743200"/>
            <a:ext cx="8839200" cy="4524315"/>
          </a:xfrm>
          <a:prstGeom prst="rect">
            <a:avLst/>
          </a:prstGeom>
          <a:noFill/>
        </p:spPr>
        <p:txBody>
          <a:bodyPr wrap="square" rtlCol="0">
            <a:spAutoFit/>
          </a:bodyPr>
          <a:lstStyle/>
          <a:p>
            <a:r>
              <a:rPr lang="en-US" dirty="0" smtClean="0"/>
              <a:t>KEY TERMS &amp; PEOPLE:</a:t>
            </a:r>
          </a:p>
          <a:p>
            <a:r>
              <a:rPr lang="en-US" dirty="0" smtClean="0"/>
              <a:t>Abolition: 		movement to abolish slavery</a:t>
            </a:r>
          </a:p>
          <a:p>
            <a:r>
              <a:rPr lang="en-US" dirty="0"/>
              <a:t>	</a:t>
            </a:r>
            <a:r>
              <a:rPr lang="en-US" dirty="0" smtClean="0"/>
              <a:t>	</a:t>
            </a:r>
          </a:p>
          <a:p>
            <a:r>
              <a:rPr lang="en-US" dirty="0" smtClean="0"/>
              <a:t>American Anti-Slavery Society:	</a:t>
            </a:r>
          </a:p>
          <a:p>
            <a:r>
              <a:rPr lang="en-US" dirty="0"/>
              <a:t>	</a:t>
            </a:r>
            <a:r>
              <a:rPr lang="en-US" dirty="0" smtClean="0"/>
              <a:t>		group advocating immediate emancipation and racial 				equality for African Americans</a:t>
            </a:r>
          </a:p>
          <a:p>
            <a:r>
              <a:rPr lang="en-US" dirty="0" smtClean="0"/>
              <a:t>			William Lloyd Garrison – founder and president</a:t>
            </a:r>
          </a:p>
          <a:p>
            <a:endParaRPr lang="en-US" dirty="0"/>
          </a:p>
          <a:p>
            <a:r>
              <a:rPr lang="en-US" dirty="0" smtClean="0"/>
              <a:t>Angelina and Sarah Grimke:	Sisters who were White Southern anti-slavery activists</a:t>
            </a:r>
          </a:p>
          <a:p>
            <a:r>
              <a:rPr lang="en-US" dirty="0" smtClean="0"/>
              <a:t>Fredrick Douglas:		escaped slave &amp; African American Leader</a:t>
            </a:r>
          </a:p>
          <a:p>
            <a:r>
              <a:rPr lang="en-US" dirty="0" smtClean="0"/>
              <a:t>Sojourner Truth:		former slave, abolitionist &amp; women’s rights activist</a:t>
            </a:r>
          </a:p>
          <a:p>
            <a:r>
              <a:rPr lang="en-US" dirty="0" smtClean="0"/>
              <a:t>Harriet Tubman:		Conductor on Underground Railroad who freed +300 slaves</a:t>
            </a:r>
          </a:p>
          <a:p>
            <a:endParaRPr lang="en-US" dirty="0"/>
          </a:p>
          <a:p>
            <a:r>
              <a:rPr lang="en-US" dirty="0" smtClean="0"/>
              <a:t>Underground Railroad:	network of people who helped fugitive slaves escape north</a:t>
            </a:r>
          </a:p>
          <a:p>
            <a:endParaRPr lang="en-US" dirty="0" smtClean="0"/>
          </a:p>
          <a:p>
            <a:endParaRPr lang="en-US" dirty="0"/>
          </a:p>
        </p:txBody>
      </p:sp>
    </p:spTree>
    <p:extLst>
      <p:ext uri="{BB962C8B-B14F-4D97-AF65-F5344CB8AC3E}">
        <p14:creationId xmlns:p14="http://schemas.microsoft.com/office/powerpoint/2010/main" xmlns="" val="2073541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 among Abolitionists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By the 1830s, many Americans formed a movement to end slavery. </a:t>
            </a:r>
            <a:endParaRPr lang="en-US" dirty="0" smtClean="0"/>
          </a:p>
          <a:p>
            <a:r>
              <a:rPr lang="en-US" b="1" dirty="0" smtClean="0">
                <a:solidFill>
                  <a:srgbClr val="FF0000"/>
                </a:solidFill>
              </a:rPr>
              <a:t>Abolitionists</a:t>
            </a:r>
            <a:r>
              <a:rPr lang="en-US" dirty="0" smtClean="0"/>
              <a:t> </a:t>
            </a:r>
            <a:r>
              <a:rPr lang="en-US" dirty="0"/>
              <a:t>worked for emancipation, or freedom from slavery, for all who lived in the United </a:t>
            </a:r>
            <a:r>
              <a:rPr lang="en-US" dirty="0" smtClean="0"/>
              <a:t>States.</a:t>
            </a:r>
          </a:p>
          <a:p>
            <a:r>
              <a:rPr lang="en-US" dirty="0" smtClean="0"/>
              <a:t>Quakers were among the first groups to challenge slavery on religious grounds</a:t>
            </a:r>
            <a:endParaRPr lang="en-US" dirty="0"/>
          </a:p>
          <a:p>
            <a:r>
              <a:rPr lang="en-US" dirty="0"/>
              <a:t>Some abolitionists thought that ex-slaves should get the same rights enjoyed by other Americans. </a:t>
            </a:r>
            <a:endParaRPr lang="en-US" dirty="0" smtClean="0"/>
          </a:p>
          <a:p>
            <a:r>
              <a:rPr lang="en-US" dirty="0" smtClean="0"/>
              <a:t>Others</a:t>
            </a:r>
            <a:r>
              <a:rPr lang="en-US" dirty="0"/>
              <a:t>, however, hoped to send the freed blacks back to Africa to start new colonies there. </a:t>
            </a:r>
            <a:endParaRPr lang="en-US" dirty="0" smtClean="0"/>
          </a:p>
          <a:p>
            <a:r>
              <a:rPr lang="en-US" dirty="0" smtClean="0"/>
              <a:t>In 1822The </a:t>
            </a:r>
            <a:r>
              <a:rPr lang="en-US" dirty="0"/>
              <a:t>American Colonization Society successfully founded the African colony of </a:t>
            </a:r>
            <a:r>
              <a:rPr lang="en-US" dirty="0" smtClean="0"/>
              <a:t>Liberia.</a:t>
            </a:r>
            <a:endParaRPr lang="en-US" dirty="0"/>
          </a:p>
          <a:p>
            <a:endParaRPr lang="en-US" dirty="0"/>
          </a:p>
        </p:txBody>
      </p:sp>
    </p:spTree>
    <p:extLst>
      <p:ext uri="{BB962C8B-B14F-4D97-AF65-F5344CB8AC3E}">
        <p14:creationId xmlns:p14="http://schemas.microsoft.com/office/powerpoint/2010/main" xmlns="" val="1662389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Differences among </a:t>
            </a:r>
            <a:endParaRPr lang="en-US" dirty="0"/>
          </a:p>
        </p:txBody>
      </p:sp>
      <p:sp>
        <p:nvSpPr>
          <p:cNvPr id="6" name="Text Placeholder 5"/>
          <p:cNvSpPr>
            <a:spLocks noGrp="1"/>
          </p:cNvSpPr>
          <p:nvPr>
            <p:ph type="body"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3"/>
          </p:nvPr>
        </p:nvSpPr>
        <p:spPr/>
        <p:txBody>
          <a:bodyPr/>
          <a:lstStyle/>
          <a:p>
            <a:endParaRPr lang="en-US" dirty="0"/>
          </a:p>
        </p:txBody>
      </p:sp>
      <p:sp>
        <p:nvSpPr>
          <p:cNvPr id="9" name="Content Placeholder 8"/>
          <p:cNvSpPr>
            <a:spLocks noGrp="1"/>
          </p:cNvSpPr>
          <p:nvPr>
            <p:ph sz="quarter" idx="4"/>
          </p:nvPr>
        </p:nvSpPr>
        <p:spPr/>
        <p:txBody>
          <a:bodyPr/>
          <a:lstStyle/>
          <a:p>
            <a:endParaRPr lang="en-US" dirty="0"/>
          </a:p>
        </p:txBody>
      </p:sp>
    </p:spTree>
    <p:extLst>
      <p:ext uri="{BB962C8B-B14F-4D97-AF65-F5344CB8AC3E}">
        <p14:creationId xmlns:p14="http://schemas.microsoft.com/office/powerpoint/2010/main" xmlns="" val="3629394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Spreading the Abolitionist Message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Many abolitionists spread the message of </a:t>
            </a:r>
            <a:r>
              <a:rPr lang="en-US" dirty="0" smtClean="0"/>
              <a:t>abolition </a:t>
            </a:r>
            <a:r>
              <a:rPr lang="en-US" dirty="0"/>
              <a:t>using the power of the pen. </a:t>
            </a:r>
            <a:endParaRPr lang="en-US" dirty="0" smtClean="0"/>
          </a:p>
          <a:p>
            <a:pPr marL="118872" indent="0">
              <a:buNone/>
            </a:pPr>
            <a:endParaRPr lang="en-US" dirty="0" smtClean="0"/>
          </a:p>
          <a:p>
            <a:r>
              <a:rPr lang="en-US" b="1" dirty="0" smtClean="0"/>
              <a:t>William Lloyd</a:t>
            </a:r>
            <a:r>
              <a:rPr lang="en-US" b="1" dirty="0"/>
              <a:t> </a:t>
            </a:r>
            <a:r>
              <a:rPr lang="en-US" b="1" dirty="0" smtClean="0"/>
              <a:t>Garrison</a:t>
            </a:r>
            <a:r>
              <a:rPr lang="en-US" dirty="0" smtClean="0"/>
              <a:t> </a:t>
            </a:r>
          </a:p>
          <a:p>
            <a:pPr lvl="1"/>
            <a:r>
              <a:rPr lang="en-US" dirty="0" smtClean="0"/>
              <a:t>ran  </a:t>
            </a:r>
            <a:r>
              <a:rPr lang="en-US" b="1" i="1" dirty="0" smtClean="0"/>
              <a:t>The Liberator </a:t>
            </a:r>
            <a:r>
              <a:rPr lang="en-US" dirty="0"/>
              <a:t>newspaper. </a:t>
            </a:r>
            <a:endParaRPr lang="en-US" dirty="0" smtClean="0"/>
          </a:p>
          <a:p>
            <a:pPr lvl="1"/>
            <a:r>
              <a:rPr lang="en-US" dirty="0" smtClean="0"/>
              <a:t>founded </a:t>
            </a:r>
            <a:r>
              <a:rPr lang="en-US" dirty="0"/>
              <a:t>the </a:t>
            </a:r>
            <a:r>
              <a:rPr lang="en-US" b="1" dirty="0"/>
              <a:t>American Anti-Slavery Society</a:t>
            </a:r>
            <a:r>
              <a:rPr lang="en-US" dirty="0"/>
              <a:t>. </a:t>
            </a:r>
            <a:endParaRPr lang="en-US" dirty="0" smtClean="0"/>
          </a:p>
          <a:p>
            <a:pPr lvl="2"/>
            <a:r>
              <a:rPr lang="en-US" dirty="0" smtClean="0"/>
              <a:t>believed </a:t>
            </a:r>
            <a:r>
              <a:rPr lang="en-US" dirty="0"/>
              <a:t>in emancipation and racial equality. </a:t>
            </a:r>
            <a:endParaRPr lang="en-US" dirty="0" smtClean="0"/>
          </a:p>
          <a:p>
            <a:r>
              <a:rPr lang="en-US" b="1" dirty="0" smtClean="0"/>
              <a:t>Angelina </a:t>
            </a:r>
            <a:r>
              <a:rPr lang="en-US" b="1" dirty="0"/>
              <a:t>and Sarah Grimké </a:t>
            </a:r>
            <a:r>
              <a:rPr lang="en-US" dirty="0"/>
              <a:t>were two sisters from a southern slave-holding family. </a:t>
            </a:r>
            <a:endParaRPr lang="en-US" dirty="0" smtClean="0"/>
          </a:p>
          <a:p>
            <a:pPr lvl="1"/>
            <a:r>
              <a:rPr lang="en-US" dirty="0" smtClean="0"/>
              <a:t>They </a:t>
            </a:r>
            <a:r>
              <a:rPr lang="en-US" dirty="0"/>
              <a:t>wrote pamphlets and a book to try to </a:t>
            </a:r>
            <a:r>
              <a:rPr lang="en-US" dirty="0" smtClean="0"/>
              <a:t>convince </a:t>
            </a:r>
            <a:r>
              <a:rPr lang="en-US" dirty="0"/>
              <a:t>other white people to join the fight </a:t>
            </a:r>
            <a:r>
              <a:rPr lang="en-US" dirty="0" smtClean="0"/>
              <a:t>against slavery</a:t>
            </a:r>
            <a:r>
              <a:rPr lang="en-US" dirty="0"/>
              <a:t>.</a:t>
            </a:r>
          </a:p>
          <a:p>
            <a:endParaRPr lang="en-US" dirty="0"/>
          </a:p>
        </p:txBody>
      </p:sp>
    </p:spTree>
    <p:extLst>
      <p:ext uri="{BB962C8B-B14F-4D97-AF65-F5344CB8AC3E}">
        <p14:creationId xmlns:p14="http://schemas.microsoft.com/office/powerpoint/2010/main" xmlns="" val="3812833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Fredrick Douglass</a:t>
            </a:r>
            <a:endParaRPr lang="en-US" dirty="0"/>
          </a:p>
        </p:txBody>
      </p:sp>
      <p:sp>
        <p:nvSpPr>
          <p:cNvPr id="3" name="Content Placeholder 2"/>
          <p:cNvSpPr>
            <a:spLocks noGrp="1"/>
          </p:cNvSpPr>
          <p:nvPr>
            <p:ph idx="1"/>
          </p:nvPr>
        </p:nvSpPr>
        <p:spPr/>
        <p:txBody>
          <a:bodyPr>
            <a:normAutofit/>
          </a:bodyPr>
          <a:lstStyle/>
          <a:p>
            <a:r>
              <a:rPr lang="en-US" dirty="0"/>
              <a:t>When </a:t>
            </a:r>
            <a:r>
              <a:rPr lang="en-US" b="1" dirty="0"/>
              <a:t>Frederick Douglass </a:t>
            </a:r>
            <a:r>
              <a:rPr lang="en-US" dirty="0"/>
              <a:t>was a slave, he secretly learned to read and write. </a:t>
            </a:r>
            <a:endParaRPr lang="en-US" dirty="0" smtClean="0"/>
          </a:p>
          <a:p>
            <a:r>
              <a:rPr lang="en-US" dirty="0" smtClean="0"/>
              <a:t>He escaped slavery when he was 20 </a:t>
            </a:r>
          </a:p>
          <a:p>
            <a:r>
              <a:rPr lang="en-US" dirty="0" smtClean="0"/>
              <a:t>Douglas became one of the most important African American leaders of the 1800’s</a:t>
            </a:r>
          </a:p>
          <a:p>
            <a:r>
              <a:rPr lang="en-US" dirty="0" smtClean="0"/>
              <a:t>He </a:t>
            </a:r>
            <a:r>
              <a:rPr lang="en-US" dirty="0"/>
              <a:t>was a powerful </a:t>
            </a:r>
            <a:r>
              <a:rPr lang="en-US" dirty="0" smtClean="0"/>
              <a:t>speaker </a:t>
            </a:r>
            <a:r>
              <a:rPr lang="en-US" dirty="0"/>
              <a:t>who vividly described slavery’s horrors</a:t>
            </a:r>
            <a:endParaRPr lang="en-US" dirty="0" smtClean="0"/>
          </a:p>
          <a:p>
            <a:r>
              <a:rPr lang="en-US" dirty="0" smtClean="0"/>
              <a:t>He published the newspaper The North Star and  </a:t>
            </a:r>
            <a:r>
              <a:rPr lang="en-US" dirty="0"/>
              <a:t>writing </a:t>
            </a:r>
            <a:r>
              <a:rPr lang="en-US" dirty="0" smtClean="0"/>
              <a:t>many books about </a:t>
            </a:r>
            <a:r>
              <a:rPr lang="en-US" dirty="0"/>
              <a:t>his life. </a:t>
            </a:r>
            <a:endParaRPr lang="en-US" dirty="0" smtClean="0"/>
          </a:p>
          <a:p>
            <a:endParaRPr lang="en-US" dirty="0"/>
          </a:p>
        </p:txBody>
      </p:sp>
    </p:spTree>
    <p:extLst>
      <p:ext uri="{BB962C8B-B14F-4D97-AF65-F5344CB8AC3E}">
        <p14:creationId xmlns:p14="http://schemas.microsoft.com/office/powerpoint/2010/main" xmlns="" val="1721829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Sojourner Truth </a:t>
            </a:r>
            <a:endParaRPr lang="en-US" dirty="0"/>
          </a:p>
        </p:txBody>
      </p:sp>
      <p:sp>
        <p:nvSpPr>
          <p:cNvPr id="3" name="Content Placeholder 2"/>
          <p:cNvSpPr>
            <a:spLocks noGrp="1"/>
          </p:cNvSpPr>
          <p:nvPr>
            <p:ph idx="1"/>
          </p:nvPr>
        </p:nvSpPr>
        <p:spPr/>
        <p:txBody>
          <a:bodyPr/>
          <a:lstStyle/>
          <a:p>
            <a:r>
              <a:rPr lang="en-US" b="1" dirty="0"/>
              <a:t>Sojourner </a:t>
            </a:r>
            <a:r>
              <a:rPr lang="en-US" b="1" dirty="0" smtClean="0"/>
              <a:t>Truth who</a:t>
            </a:r>
            <a:r>
              <a:rPr lang="en-US" dirty="0" smtClean="0"/>
              <a:t> </a:t>
            </a:r>
            <a:r>
              <a:rPr lang="en-US" dirty="0"/>
              <a:t>became famous for her anti-slavery speeches</a:t>
            </a:r>
            <a:r>
              <a:rPr lang="en-US" dirty="0" smtClean="0"/>
              <a:t>.</a:t>
            </a:r>
          </a:p>
          <a:p>
            <a:r>
              <a:rPr lang="en-US" dirty="0" smtClean="0"/>
              <a:t>She claimed God called her to travel through the US and preach the truth about slavery and women’s rights</a:t>
            </a:r>
            <a:endParaRPr lang="en-US" dirty="0"/>
          </a:p>
          <a:p>
            <a:endParaRPr lang="en-US" dirty="0"/>
          </a:p>
        </p:txBody>
      </p:sp>
    </p:spTree>
    <p:extLst>
      <p:ext uri="{BB962C8B-B14F-4D97-AF65-F5344CB8AC3E}">
        <p14:creationId xmlns:p14="http://schemas.microsoft.com/office/powerpoint/2010/main" xmlns="" val="360132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Underground Railroad</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a:t>
            </a:r>
            <a:r>
              <a:rPr lang="en-US" b="1" dirty="0"/>
              <a:t>Underground Railroad </a:t>
            </a:r>
            <a:r>
              <a:rPr lang="en-US" dirty="0"/>
              <a:t>was the name given a </a:t>
            </a:r>
            <a:r>
              <a:rPr lang="en-US" dirty="0" smtClean="0"/>
              <a:t>loosely </a:t>
            </a:r>
            <a:r>
              <a:rPr lang="en-US" dirty="0"/>
              <a:t>knit group of white and black abolitionists </a:t>
            </a:r>
            <a:r>
              <a:rPr lang="en-US" dirty="0" smtClean="0"/>
              <a:t>who helped </a:t>
            </a:r>
            <a:r>
              <a:rPr lang="en-US" dirty="0"/>
              <a:t>escaped slaves get North to freedom. </a:t>
            </a:r>
            <a:endParaRPr lang="en-US" dirty="0" smtClean="0"/>
          </a:p>
          <a:p>
            <a:r>
              <a:rPr lang="en-US" dirty="0" smtClean="0"/>
              <a:t>Despite any real structure the Railroad managed to achieve dramatic results</a:t>
            </a:r>
          </a:p>
          <a:p>
            <a:r>
              <a:rPr lang="en-US" dirty="0" smtClean="0"/>
              <a:t>Escaped slaves traveled by night with sometimes only the stars to tell the way, and rested during daylight hours</a:t>
            </a:r>
          </a:p>
          <a:p>
            <a:r>
              <a:rPr lang="en-US" i="1" dirty="0" smtClean="0"/>
              <a:t>Conductors</a:t>
            </a:r>
            <a:r>
              <a:rPr lang="en-US" dirty="0" smtClean="0"/>
              <a:t> guided escaping slaves to </a:t>
            </a:r>
            <a:r>
              <a:rPr lang="en-US" i="1" dirty="0" smtClean="0"/>
              <a:t>stations</a:t>
            </a:r>
            <a:r>
              <a:rPr lang="en-US" dirty="0" smtClean="0"/>
              <a:t>  (safe houses) operated by </a:t>
            </a:r>
            <a:r>
              <a:rPr lang="en-US" i="1" dirty="0" smtClean="0"/>
              <a:t>station masters </a:t>
            </a:r>
            <a:r>
              <a:rPr lang="en-US" dirty="0" smtClean="0"/>
              <a:t>(abolitionists) where they could rest &amp; get food before continuing on their way North </a:t>
            </a:r>
          </a:p>
        </p:txBody>
      </p:sp>
    </p:spTree>
    <p:extLst>
      <p:ext uri="{BB962C8B-B14F-4D97-AF65-F5344CB8AC3E}">
        <p14:creationId xmlns:p14="http://schemas.microsoft.com/office/powerpoint/2010/main" xmlns="" val="4276230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Harriet </a:t>
            </a:r>
            <a:r>
              <a:rPr lang="en-US" dirty="0" smtClean="0"/>
              <a:t>Tubman</a:t>
            </a:r>
            <a:endParaRPr lang="en-US" dirty="0"/>
          </a:p>
        </p:txBody>
      </p:sp>
      <p:sp>
        <p:nvSpPr>
          <p:cNvPr id="3" name="Content Placeholder 2"/>
          <p:cNvSpPr>
            <a:spLocks noGrp="1"/>
          </p:cNvSpPr>
          <p:nvPr>
            <p:ph idx="1"/>
          </p:nvPr>
        </p:nvSpPr>
        <p:spPr/>
        <p:txBody>
          <a:bodyPr/>
          <a:lstStyle/>
          <a:p>
            <a:r>
              <a:rPr lang="en-US" dirty="0"/>
              <a:t>One of the most famous </a:t>
            </a:r>
            <a:r>
              <a:rPr lang="en-US" dirty="0" smtClean="0"/>
              <a:t>“conductors” on </a:t>
            </a:r>
            <a:r>
              <a:rPr lang="en-US" dirty="0"/>
              <a:t>this Railroad was an ex-slave named </a:t>
            </a:r>
            <a:r>
              <a:rPr lang="en-US" b="1" dirty="0"/>
              <a:t>Harriet Tubman</a:t>
            </a:r>
            <a:r>
              <a:rPr lang="en-US" dirty="0"/>
              <a:t>. </a:t>
            </a:r>
          </a:p>
          <a:p>
            <a:r>
              <a:rPr lang="en-US" dirty="0"/>
              <a:t>She made 19 trips to the north, freeing more than 300 </a:t>
            </a:r>
            <a:r>
              <a:rPr lang="en-US" dirty="0" smtClean="0"/>
              <a:t>slaves</a:t>
            </a:r>
          </a:p>
          <a:p>
            <a:r>
              <a:rPr lang="en-US" dirty="0" smtClean="0"/>
              <a:t>Reward for her capture was set at $40,000</a:t>
            </a:r>
            <a:endParaRPr lang="en-US" dirty="0"/>
          </a:p>
          <a:p>
            <a:endParaRPr lang="en-US" dirty="0"/>
          </a:p>
        </p:txBody>
      </p:sp>
    </p:spTree>
    <p:extLst>
      <p:ext uri="{BB962C8B-B14F-4D97-AF65-F5344CB8AC3E}">
        <p14:creationId xmlns:p14="http://schemas.microsoft.com/office/powerpoint/2010/main" xmlns="" val="1365847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Abolition</a:t>
            </a:r>
          </a:p>
        </p:txBody>
      </p:sp>
      <p:sp>
        <p:nvSpPr>
          <p:cNvPr id="3" name="Content Placeholder 2"/>
          <p:cNvSpPr>
            <a:spLocks noGrp="1"/>
          </p:cNvSpPr>
          <p:nvPr>
            <p:ph idx="1"/>
          </p:nvPr>
        </p:nvSpPr>
        <p:spPr/>
        <p:txBody>
          <a:bodyPr/>
          <a:lstStyle/>
          <a:p>
            <a:r>
              <a:rPr lang="en-US" dirty="0" smtClean="0"/>
              <a:t>The North was the center of the Abolitionist movement, but there were some in the North who sympathized with the South</a:t>
            </a:r>
          </a:p>
          <a:p>
            <a:r>
              <a:rPr lang="en-US" dirty="0" smtClean="0"/>
              <a:t>Some newspapers and politicians used fear of freed slaves taking jobs in the North to increase opposition to abolition</a:t>
            </a:r>
          </a:p>
          <a:p>
            <a:r>
              <a:rPr lang="en-US" dirty="0" smtClean="0"/>
              <a:t>Federal government instituted the gag rule to stop congress from debating slavery question</a:t>
            </a:r>
          </a:p>
          <a:p>
            <a:endParaRPr lang="en-US" dirty="0"/>
          </a:p>
        </p:txBody>
      </p:sp>
    </p:spTree>
    <p:extLst>
      <p:ext uri="{BB962C8B-B14F-4D97-AF65-F5344CB8AC3E}">
        <p14:creationId xmlns:p14="http://schemas.microsoft.com/office/powerpoint/2010/main" xmlns="" val="237650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09" y="-122452"/>
            <a:ext cx="9144000" cy="5984781"/>
          </a:xfrm>
          <a:prstGeom prst="rect">
            <a:avLst/>
          </a:prstGeom>
        </p:spPr>
      </p:pic>
      <p:sp>
        <p:nvSpPr>
          <p:cNvPr id="4" name="Rectangle 3"/>
          <p:cNvSpPr/>
          <p:nvPr/>
        </p:nvSpPr>
        <p:spPr>
          <a:xfrm>
            <a:off x="0" y="5903893"/>
            <a:ext cx="9144000" cy="954107"/>
          </a:xfrm>
          <a:prstGeom prst="rect">
            <a:avLst/>
          </a:prstGeom>
        </p:spPr>
        <p:txBody>
          <a:bodyPr wrap="square">
            <a:spAutoFit/>
          </a:bodyPr>
          <a:lstStyle/>
          <a:p>
            <a:pPr algn="ctr"/>
            <a:r>
              <a:rPr lang="en-US" sz="2800" b="1" dirty="0"/>
              <a:t>They settled mainly in the Northeast: Massachusetts, New Jersey, New York, &amp; Pennsylvania</a:t>
            </a:r>
          </a:p>
        </p:txBody>
      </p:sp>
    </p:spTree>
    <p:extLst>
      <p:ext uri="{BB962C8B-B14F-4D97-AF65-F5344CB8AC3E}">
        <p14:creationId xmlns:p14="http://schemas.microsoft.com/office/powerpoint/2010/main" xmlns="" val="39230321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dirty="0"/>
              <a:t>Many white southerners felt slavery was vital to their economy. </a:t>
            </a:r>
            <a:endParaRPr lang="en-US" dirty="0" smtClean="0"/>
          </a:p>
          <a:p>
            <a:r>
              <a:rPr lang="en-US" dirty="0" smtClean="0"/>
              <a:t>They </a:t>
            </a:r>
            <a:r>
              <a:rPr lang="en-US" dirty="0"/>
              <a:t>also felt that outsiders should not tell them what to do. </a:t>
            </a:r>
            <a:endParaRPr lang="en-US" dirty="0" smtClean="0"/>
          </a:p>
          <a:p>
            <a:r>
              <a:rPr lang="en-US" dirty="0" smtClean="0"/>
              <a:t>Some </a:t>
            </a:r>
            <a:r>
              <a:rPr lang="en-US" dirty="0"/>
              <a:t>justified enslaving people by claiming that African Americans needed the structure of slavery to survive</a:t>
            </a:r>
            <a:r>
              <a:rPr lang="en-US" dirty="0" smtClean="0"/>
              <a:t>.</a:t>
            </a:r>
          </a:p>
          <a:p>
            <a:r>
              <a:rPr lang="en-US" dirty="0" smtClean="0"/>
              <a:t>Racism, fear and economic dependence on slavery made emancipation all but impossible in the South</a:t>
            </a:r>
          </a:p>
          <a:p>
            <a:endParaRPr lang="en-US" dirty="0"/>
          </a:p>
          <a:p>
            <a:endParaRPr lang="en-US" dirty="0"/>
          </a:p>
        </p:txBody>
      </p:sp>
    </p:spTree>
    <p:extLst>
      <p:ext uri="{BB962C8B-B14F-4D97-AF65-F5344CB8AC3E}">
        <p14:creationId xmlns:p14="http://schemas.microsoft.com/office/powerpoint/2010/main" xmlns="" val="20827903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William Ll0yd Garrison - </a:t>
            </a:r>
            <a:r>
              <a:rPr lang="en-US" dirty="0"/>
              <a:t>He founded and ran an anti- slavery newspaper called the </a:t>
            </a:r>
            <a:r>
              <a:rPr lang="en-US" i="1" dirty="0" smtClean="0"/>
              <a:t>Liberator</a:t>
            </a:r>
          </a:p>
          <a:p>
            <a:endParaRPr lang="en-US" dirty="0"/>
          </a:p>
        </p:txBody>
      </p:sp>
    </p:spTree>
    <p:extLst>
      <p:ext uri="{BB962C8B-B14F-4D97-AF65-F5344CB8AC3E}">
        <p14:creationId xmlns:p14="http://schemas.microsoft.com/office/powerpoint/2010/main" xmlns="" val="1701398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a:t>
            </a:r>
            <a:endParaRPr lang="en-US" dirty="0"/>
          </a:p>
        </p:txBody>
      </p:sp>
      <p:sp>
        <p:nvSpPr>
          <p:cNvPr id="3" name="Text Placeholder 2"/>
          <p:cNvSpPr>
            <a:spLocks noGrp="1"/>
          </p:cNvSpPr>
          <p:nvPr>
            <p:ph type="body" idx="1"/>
          </p:nvPr>
        </p:nvSpPr>
        <p:spPr/>
        <p:txBody>
          <a:bodyPr/>
          <a:lstStyle/>
          <a:p>
            <a:r>
              <a:rPr lang="en-US" dirty="0" smtClean="0"/>
              <a:t>Section 5	p461-466</a:t>
            </a:r>
            <a:endParaRPr lang="en-US" dirty="0"/>
          </a:p>
        </p:txBody>
      </p:sp>
      <p:sp>
        <p:nvSpPr>
          <p:cNvPr id="5" name="TextBox 4"/>
          <p:cNvSpPr txBox="1"/>
          <p:nvPr/>
        </p:nvSpPr>
        <p:spPr>
          <a:xfrm>
            <a:off x="381000" y="2971800"/>
            <a:ext cx="8763000" cy="3139321"/>
          </a:xfrm>
          <a:prstGeom prst="rect">
            <a:avLst/>
          </a:prstGeom>
          <a:noFill/>
        </p:spPr>
        <p:txBody>
          <a:bodyPr wrap="square" rtlCol="0">
            <a:spAutoFit/>
          </a:bodyPr>
          <a:lstStyle/>
          <a:p>
            <a:r>
              <a:rPr lang="en-US" dirty="0" smtClean="0"/>
              <a:t>KEY TERMS and PEOPLE:</a:t>
            </a:r>
          </a:p>
          <a:p>
            <a:endParaRPr lang="en-US" dirty="0"/>
          </a:p>
          <a:p>
            <a:r>
              <a:rPr lang="en-US" dirty="0" smtClean="0"/>
              <a:t>Seneca Falls Convention:	1</a:t>
            </a:r>
            <a:r>
              <a:rPr lang="en-US" baseline="30000" dirty="0" smtClean="0"/>
              <a:t>st</a:t>
            </a:r>
            <a:r>
              <a:rPr lang="en-US" dirty="0" smtClean="0"/>
              <a:t> public meeting about women’s rights held in the US</a:t>
            </a:r>
          </a:p>
          <a:p>
            <a:endParaRPr lang="en-US" dirty="0"/>
          </a:p>
          <a:p>
            <a:r>
              <a:rPr lang="en-US" dirty="0" smtClean="0"/>
              <a:t>Declaration of Sentiments:	treatise stating beliefs about social injustice toward women</a:t>
            </a:r>
          </a:p>
          <a:p>
            <a:endParaRPr lang="en-US" dirty="0"/>
          </a:p>
          <a:p>
            <a:r>
              <a:rPr lang="en-US" dirty="0" smtClean="0"/>
              <a:t>Leaders of the fight for Women’s Rights:</a:t>
            </a:r>
          </a:p>
          <a:p>
            <a:r>
              <a:rPr lang="en-US" dirty="0"/>
              <a:t>	</a:t>
            </a:r>
            <a:r>
              <a:rPr lang="en-US" dirty="0" smtClean="0"/>
              <a:t>		Elizabeth Cady Stanton </a:t>
            </a:r>
          </a:p>
          <a:p>
            <a:r>
              <a:rPr lang="en-US" dirty="0" smtClean="0"/>
              <a:t>			Lucretia Mott</a:t>
            </a:r>
          </a:p>
          <a:p>
            <a:r>
              <a:rPr lang="en-US" dirty="0" smtClean="0"/>
              <a:t>			Lucy Stone</a:t>
            </a:r>
          </a:p>
          <a:p>
            <a:r>
              <a:rPr lang="en-US" dirty="0" smtClean="0"/>
              <a:t>			Susan B. Anthony</a:t>
            </a:r>
            <a:endParaRPr lang="en-US" dirty="0"/>
          </a:p>
        </p:txBody>
      </p:sp>
    </p:spTree>
    <p:extLst>
      <p:ext uri="{BB962C8B-B14F-4D97-AF65-F5344CB8AC3E}">
        <p14:creationId xmlns:p14="http://schemas.microsoft.com/office/powerpoint/2010/main" xmlns="" val="911771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struggles for equal rights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mid-1800s, some female abolitionists also began to focus on the women’s rights in </a:t>
            </a:r>
            <a:r>
              <a:rPr lang="en-US" dirty="0" smtClean="0"/>
              <a:t>America</a:t>
            </a:r>
          </a:p>
          <a:p>
            <a:r>
              <a:rPr lang="en-US" dirty="0" smtClean="0"/>
              <a:t>The </a:t>
            </a:r>
            <a:r>
              <a:rPr lang="en-US" dirty="0"/>
              <a:t>Grimké sisters were criticized for speaking in public. Their critics felt they should stay at home. </a:t>
            </a:r>
          </a:p>
          <a:p>
            <a:r>
              <a:rPr lang="en-US" dirty="0"/>
              <a:t>Sarah Grimké	 responded by writing a pamphlet in support of women’s rights. </a:t>
            </a:r>
          </a:p>
          <a:p>
            <a:r>
              <a:rPr lang="en-US" dirty="0"/>
              <a:t>She also argued for equal educational opportunities, as well as for laws that treated women in an equal manner.</a:t>
            </a:r>
          </a:p>
          <a:p>
            <a:endParaRPr lang="en-US" dirty="0" smtClean="0"/>
          </a:p>
          <a:p>
            <a:endParaRPr lang="en-US" dirty="0"/>
          </a:p>
        </p:txBody>
      </p:sp>
    </p:spTree>
    <p:extLst>
      <p:ext uri="{BB962C8B-B14F-4D97-AF65-F5344CB8AC3E}">
        <p14:creationId xmlns:p14="http://schemas.microsoft.com/office/powerpoint/2010/main" xmlns="" val="1227623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Fuller </a:t>
            </a:r>
            <a:endParaRPr lang="en-US" dirty="0"/>
          </a:p>
        </p:txBody>
      </p:sp>
      <p:sp>
        <p:nvSpPr>
          <p:cNvPr id="3" name="Content Placeholder 2"/>
          <p:cNvSpPr>
            <a:spLocks noGrp="1"/>
          </p:cNvSpPr>
          <p:nvPr>
            <p:ph idx="1"/>
          </p:nvPr>
        </p:nvSpPr>
        <p:spPr/>
        <p:txBody>
          <a:bodyPr>
            <a:normAutofit/>
          </a:bodyPr>
          <a:lstStyle/>
          <a:p>
            <a:r>
              <a:rPr lang="en-US" dirty="0" smtClean="0"/>
              <a:t>Transcendentalist Margaret Fuller published </a:t>
            </a:r>
            <a:r>
              <a:rPr lang="en-US" i="1" dirty="0" smtClean="0"/>
              <a:t>Woman in the 19</a:t>
            </a:r>
            <a:r>
              <a:rPr lang="en-US" i="1" baseline="30000" dirty="0" smtClean="0"/>
              <a:t>th</a:t>
            </a:r>
            <a:r>
              <a:rPr lang="en-US" i="1" dirty="0" smtClean="0"/>
              <a:t> Century</a:t>
            </a:r>
            <a:r>
              <a:rPr lang="en-US" dirty="0" smtClean="0"/>
              <a:t>, a book which helped influence many leaders of the Women’s rights movement</a:t>
            </a:r>
          </a:p>
          <a:p>
            <a:r>
              <a:rPr lang="en-US" dirty="0" smtClean="0"/>
              <a:t>It stated that women should </a:t>
            </a:r>
            <a:r>
              <a:rPr lang="en-US" b="1" dirty="0" smtClean="0"/>
              <a:t>be </a:t>
            </a:r>
            <a:r>
              <a:rPr lang="en-US" b="1" dirty="0"/>
              <a:t>able to make independent choices about their lives</a:t>
            </a:r>
            <a:endParaRPr lang="en-US" b="1" dirty="0" smtClean="0"/>
          </a:p>
          <a:p>
            <a:r>
              <a:rPr lang="en-US" dirty="0" smtClean="0"/>
              <a:t>Many women realized </a:t>
            </a:r>
            <a:r>
              <a:rPr lang="en-US" dirty="0"/>
              <a:t>that </a:t>
            </a:r>
            <a:r>
              <a:rPr lang="en-US" dirty="0" smtClean="0"/>
              <a:t>the </a:t>
            </a:r>
            <a:r>
              <a:rPr lang="en-US" dirty="0"/>
              <a:t>principles </a:t>
            </a:r>
            <a:r>
              <a:rPr lang="en-US" dirty="0" smtClean="0"/>
              <a:t>behind abolition </a:t>
            </a:r>
            <a:r>
              <a:rPr lang="en-US" dirty="0"/>
              <a:t>were identical to women’s </a:t>
            </a:r>
            <a:r>
              <a:rPr lang="en-US" dirty="0" smtClean="0"/>
              <a:t>rights principles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xmlns="" val="137307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Sojourner Truth</a:t>
            </a:r>
            <a:endParaRPr lang="en-US" dirty="0"/>
          </a:p>
        </p:txBody>
      </p:sp>
      <p:sp>
        <p:nvSpPr>
          <p:cNvPr id="3" name="Content Placeholder 2"/>
          <p:cNvSpPr>
            <a:spLocks noGrp="1"/>
          </p:cNvSpPr>
          <p:nvPr>
            <p:ph idx="1"/>
          </p:nvPr>
        </p:nvSpPr>
        <p:spPr/>
        <p:txBody>
          <a:bodyPr/>
          <a:lstStyle/>
          <a:p>
            <a:r>
              <a:rPr lang="en-US" dirty="0"/>
              <a:t>Abolitionist Sojourner Truth also became a women’s-rights supporter. </a:t>
            </a:r>
            <a:endParaRPr lang="en-US" dirty="0" smtClean="0"/>
          </a:p>
          <a:p>
            <a:r>
              <a:rPr lang="en-US" dirty="0" smtClean="0"/>
              <a:t>She took the name Sojourner Truth because she thought it was her duty to traveler and spread the truth</a:t>
            </a:r>
          </a:p>
          <a:p>
            <a:r>
              <a:rPr lang="en-US" dirty="0" smtClean="0"/>
              <a:t>The </a:t>
            </a:r>
            <a:r>
              <a:rPr lang="en-US" dirty="0"/>
              <a:t>ex-slave never learned to read or write, but she became a great and influential speaker.</a:t>
            </a:r>
          </a:p>
          <a:p>
            <a:endParaRPr lang="en-US" dirty="0"/>
          </a:p>
        </p:txBody>
      </p:sp>
    </p:spTree>
    <p:extLst>
      <p:ext uri="{BB962C8B-B14F-4D97-AF65-F5344CB8AC3E}">
        <p14:creationId xmlns:p14="http://schemas.microsoft.com/office/powerpoint/2010/main" xmlns="" val="3585681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Movement Grows</a:t>
            </a:r>
            <a:endParaRPr lang="en-US" dirty="0"/>
          </a:p>
        </p:txBody>
      </p:sp>
      <p:sp>
        <p:nvSpPr>
          <p:cNvPr id="3" name="Content Placeholder 2"/>
          <p:cNvSpPr>
            <a:spLocks noGrp="1"/>
          </p:cNvSpPr>
          <p:nvPr>
            <p:ph idx="1"/>
          </p:nvPr>
        </p:nvSpPr>
        <p:spPr/>
        <p:txBody>
          <a:bodyPr>
            <a:normAutofit/>
          </a:bodyPr>
          <a:lstStyle/>
          <a:p>
            <a:r>
              <a:rPr lang="en-US" dirty="0" smtClean="0"/>
              <a:t>Changes in the 1800’s helped fuel the women’s rights movement</a:t>
            </a:r>
          </a:p>
          <a:p>
            <a:r>
              <a:rPr lang="en-US" dirty="0" smtClean="0"/>
              <a:t>Women’s active leadership in the abolition movement </a:t>
            </a:r>
          </a:p>
          <a:p>
            <a:r>
              <a:rPr lang="en-US" dirty="0" smtClean="0"/>
              <a:t>The increase in educational opportunities</a:t>
            </a:r>
          </a:p>
          <a:p>
            <a:r>
              <a:rPr lang="en-US" dirty="0" smtClean="0"/>
              <a:t>Reform group work taught them how to be organized and work together</a:t>
            </a:r>
          </a:p>
          <a:p>
            <a:r>
              <a:rPr lang="en-US" dirty="0" smtClean="0"/>
              <a:t>Reform group work also got men involved in women’s rights movement</a:t>
            </a:r>
          </a:p>
          <a:p>
            <a:endParaRPr lang="en-US" dirty="0"/>
          </a:p>
        </p:txBody>
      </p:sp>
    </p:spTree>
    <p:extLst>
      <p:ext uri="{BB962C8B-B14F-4D97-AF65-F5344CB8AC3E}">
        <p14:creationId xmlns:p14="http://schemas.microsoft.com/office/powerpoint/2010/main" xmlns="" val="3863670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Women wanted equality</a:t>
            </a:r>
            <a:endParaRPr lang="en-US" dirty="0"/>
          </a:p>
        </p:txBody>
      </p:sp>
      <p:sp>
        <p:nvSpPr>
          <p:cNvPr id="3" name="Content Placeholder 2"/>
          <p:cNvSpPr>
            <a:spLocks noGrp="1"/>
          </p:cNvSpPr>
          <p:nvPr>
            <p:ph idx="1"/>
          </p:nvPr>
        </p:nvSpPr>
        <p:spPr/>
        <p:txBody>
          <a:bodyPr/>
          <a:lstStyle/>
          <a:p>
            <a:r>
              <a:rPr lang="en-US" dirty="0"/>
              <a:t>Women were not allowed to vote or sit on </a:t>
            </a:r>
            <a:r>
              <a:rPr lang="en-US" dirty="0" smtClean="0"/>
              <a:t>juries</a:t>
            </a:r>
          </a:p>
          <a:p>
            <a:r>
              <a:rPr lang="en-US" dirty="0" smtClean="0"/>
              <a:t>In </a:t>
            </a:r>
            <a:r>
              <a:rPr lang="en-US" dirty="0"/>
              <a:t>many states married women had little to no control over </a:t>
            </a:r>
            <a:r>
              <a:rPr lang="en-US" dirty="0" smtClean="0"/>
              <a:t>their </a:t>
            </a:r>
            <a:r>
              <a:rPr lang="en-US" dirty="0"/>
              <a:t>own </a:t>
            </a:r>
            <a:r>
              <a:rPr lang="en-US" dirty="0" smtClean="0"/>
              <a:t>property</a:t>
            </a:r>
          </a:p>
          <a:p>
            <a:r>
              <a:rPr lang="en-US" dirty="0" smtClean="0"/>
              <a:t>Women crusaders were not given the same respect as their male counterparts</a:t>
            </a:r>
            <a:endParaRPr lang="en-US" dirty="0"/>
          </a:p>
          <a:p>
            <a:endParaRPr lang="en-US" dirty="0"/>
          </a:p>
        </p:txBody>
      </p:sp>
    </p:spTree>
    <p:extLst>
      <p:ext uri="{BB962C8B-B14F-4D97-AF65-F5344CB8AC3E}">
        <p14:creationId xmlns:p14="http://schemas.microsoft.com/office/powerpoint/2010/main" xmlns="" val="2027983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Opposition to women’s rights</a:t>
            </a:r>
            <a:endParaRPr lang="en-US" dirty="0"/>
          </a:p>
        </p:txBody>
      </p:sp>
      <p:sp>
        <p:nvSpPr>
          <p:cNvPr id="3" name="Content Placeholder 2"/>
          <p:cNvSpPr>
            <a:spLocks noGrp="1"/>
          </p:cNvSpPr>
          <p:nvPr>
            <p:ph idx="1"/>
          </p:nvPr>
        </p:nvSpPr>
        <p:spPr/>
        <p:txBody>
          <a:bodyPr>
            <a:normAutofit/>
          </a:bodyPr>
          <a:lstStyle/>
          <a:p>
            <a:r>
              <a:rPr lang="en-US" dirty="0"/>
              <a:t>The women’s movement had many critics—both men and women. </a:t>
            </a:r>
            <a:endParaRPr lang="en-US" dirty="0" smtClean="0"/>
          </a:p>
          <a:p>
            <a:r>
              <a:rPr lang="en-US" dirty="0" smtClean="0"/>
              <a:t>Some </a:t>
            </a:r>
            <a:r>
              <a:rPr lang="en-US" dirty="0"/>
              <a:t>felt a woman should </a:t>
            </a:r>
            <a:r>
              <a:rPr lang="en-US" dirty="0" smtClean="0"/>
              <a:t>stay home</a:t>
            </a:r>
            <a:r>
              <a:rPr lang="en-US" dirty="0"/>
              <a:t>. </a:t>
            </a:r>
            <a:endParaRPr lang="en-US" dirty="0" smtClean="0"/>
          </a:p>
          <a:p>
            <a:r>
              <a:rPr lang="en-US" dirty="0" smtClean="0"/>
              <a:t>Others </a:t>
            </a:r>
            <a:r>
              <a:rPr lang="en-US" dirty="0"/>
              <a:t>felt women were not as physically </a:t>
            </a:r>
            <a:r>
              <a:rPr lang="en-US" dirty="0" smtClean="0"/>
              <a:t>or</a:t>
            </a:r>
            <a:endParaRPr lang="en-US" dirty="0"/>
          </a:p>
          <a:p>
            <a:r>
              <a:rPr lang="en-US" dirty="0"/>
              <a:t>mentally strong as men. </a:t>
            </a:r>
            <a:endParaRPr lang="en-US" dirty="0" smtClean="0"/>
          </a:p>
          <a:p>
            <a:r>
              <a:rPr lang="en-US" dirty="0" smtClean="0"/>
              <a:t>Therefore</a:t>
            </a:r>
            <a:r>
              <a:rPr lang="en-US" dirty="0"/>
              <a:t>, they needed the protection of first their fathers, then their husband </a:t>
            </a:r>
            <a:endParaRPr lang="en-US" dirty="0" smtClean="0"/>
          </a:p>
          <a:p>
            <a:r>
              <a:rPr lang="en-US" dirty="0" smtClean="0"/>
              <a:t>This </a:t>
            </a:r>
            <a:r>
              <a:rPr lang="en-US" dirty="0"/>
              <a:t>was why upon marriage, husbands took </a:t>
            </a:r>
            <a:r>
              <a:rPr lang="en-US" dirty="0" smtClean="0"/>
              <a:t>control </a:t>
            </a:r>
            <a:r>
              <a:rPr lang="en-US" dirty="0"/>
              <a:t>of their wives’ property.</a:t>
            </a:r>
          </a:p>
          <a:p>
            <a:endParaRPr lang="en-US" dirty="0"/>
          </a:p>
        </p:txBody>
      </p:sp>
    </p:spTree>
    <p:extLst>
      <p:ext uri="{BB962C8B-B14F-4D97-AF65-F5344CB8AC3E}">
        <p14:creationId xmlns:p14="http://schemas.microsoft.com/office/powerpoint/2010/main" xmlns="" val="3700303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 Falls Convention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With the support of leaders like </a:t>
            </a:r>
            <a:r>
              <a:rPr lang="en-US" b="1" dirty="0"/>
              <a:t>Elizabeth </a:t>
            </a:r>
            <a:r>
              <a:rPr lang="en-US" b="1" dirty="0" smtClean="0"/>
              <a:t>Cady</a:t>
            </a:r>
            <a:r>
              <a:rPr lang="en-US" dirty="0"/>
              <a:t> </a:t>
            </a:r>
            <a:r>
              <a:rPr lang="en-US" b="1" dirty="0" smtClean="0"/>
              <a:t>Stanton </a:t>
            </a:r>
            <a:r>
              <a:rPr lang="en-US" dirty="0"/>
              <a:t>and </a:t>
            </a:r>
            <a:r>
              <a:rPr lang="en-US" b="1" dirty="0"/>
              <a:t>Lucretia Mott</a:t>
            </a:r>
            <a:r>
              <a:rPr lang="en-US" dirty="0"/>
              <a:t>, the </a:t>
            </a:r>
            <a:r>
              <a:rPr lang="en-US" b="1" dirty="0"/>
              <a:t>Seneca </a:t>
            </a:r>
            <a:r>
              <a:rPr lang="en-US" b="1" dirty="0" smtClean="0"/>
              <a:t>Falls Convention </a:t>
            </a:r>
            <a:r>
              <a:rPr lang="en-US" dirty="0"/>
              <a:t>opened July 19, 1848, in Seneca </a:t>
            </a:r>
            <a:r>
              <a:rPr lang="en-US" dirty="0" smtClean="0"/>
              <a:t>Falls, New </a:t>
            </a:r>
            <a:r>
              <a:rPr lang="en-US" dirty="0"/>
              <a:t>York. </a:t>
            </a:r>
            <a:endParaRPr lang="en-US" dirty="0" smtClean="0"/>
          </a:p>
          <a:p>
            <a:pPr marL="118872" indent="0">
              <a:buNone/>
            </a:pPr>
            <a:endParaRPr lang="en-US" dirty="0" smtClean="0"/>
          </a:p>
          <a:p>
            <a:r>
              <a:rPr lang="en-US" b="1" dirty="0"/>
              <a:t>It began the organized women’s rights movement in the U.S.</a:t>
            </a:r>
          </a:p>
          <a:p>
            <a:r>
              <a:rPr lang="en-US" dirty="0" smtClean="0"/>
              <a:t>It </a:t>
            </a:r>
            <a:r>
              <a:rPr lang="en-US" dirty="0"/>
              <a:t>resulted in the </a:t>
            </a:r>
            <a:r>
              <a:rPr lang="en-US" b="1" dirty="0"/>
              <a:t>Declaration of Sentiments</a:t>
            </a:r>
            <a:r>
              <a:rPr lang="en-US" dirty="0"/>
              <a:t>. </a:t>
            </a:r>
          </a:p>
          <a:p>
            <a:pPr lvl="1"/>
            <a:r>
              <a:rPr lang="en-US" dirty="0" smtClean="0"/>
              <a:t>officially </a:t>
            </a:r>
            <a:r>
              <a:rPr lang="en-US" dirty="0"/>
              <a:t>requested equality for women. </a:t>
            </a:r>
            <a:endParaRPr lang="en-US" dirty="0" smtClean="0"/>
          </a:p>
          <a:p>
            <a:pPr lvl="1"/>
            <a:r>
              <a:rPr lang="en-US" dirty="0" smtClean="0"/>
              <a:t>It used the Declaration of Independence as its template</a:t>
            </a:r>
          </a:p>
          <a:p>
            <a:pPr lvl="1"/>
            <a:r>
              <a:rPr lang="en-US" dirty="0" smtClean="0"/>
              <a:t>It brought 18 </a:t>
            </a:r>
            <a:r>
              <a:rPr lang="en-US" dirty="0"/>
              <a:t>charges against men, much as the Declaration </a:t>
            </a:r>
            <a:r>
              <a:rPr lang="en-US" dirty="0" smtClean="0"/>
              <a:t>of Independence </a:t>
            </a:r>
            <a:r>
              <a:rPr lang="en-US" dirty="0"/>
              <a:t>had brought 18 charges against </a:t>
            </a:r>
            <a:r>
              <a:rPr lang="en-US" dirty="0" smtClean="0"/>
              <a:t>King George </a:t>
            </a:r>
            <a:r>
              <a:rPr lang="en-US" dirty="0"/>
              <a:t>III</a:t>
            </a:r>
            <a:r>
              <a:rPr lang="en-US" dirty="0" smtClean="0"/>
              <a:t>.</a:t>
            </a:r>
            <a:endParaRPr lang="en-US" dirty="0"/>
          </a:p>
        </p:txBody>
      </p:sp>
    </p:spTree>
    <p:extLst>
      <p:ext uri="{BB962C8B-B14F-4D97-AF65-F5344CB8AC3E}">
        <p14:creationId xmlns:p14="http://schemas.microsoft.com/office/powerpoint/2010/main" xmlns="" val="21787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1792201"/>
            <a:ext cx="6830291" cy="5065799"/>
          </a:xfrm>
          <a:prstGeom prst="rect">
            <a:avLst/>
          </a:prstGeom>
        </p:spPr>
      </p:pic>
      <p:sp>
        <p:nvSpPr>
          <p:cNvPr id="4" name="Title 3"/>
          <p:cNvSpPr>
            <a:spLocks noGrp="1"/>
          </p:cNvSpPr>
          <p:nvPr>
            <p:ph type="title"/>
          </p:nvPr>
        </p:nvSpPr>
        <p:spPr>
          <a:xfrm>
            <a:off x="228600" y="304800"/>
            <a:ext cx="8686800" cy="1251062"/>
          </a:xfrm>
        </p:spPr>
        <p:txBody>
          <a:bodyPr>
            <a:normAutofit/>
          </a:bodyPr>
          <a:lstStyle/>
          <a:p>
            <a:pPr algn="ctr"/>
            <a:r>
              <a:rPr lang="en-US" sz="2400" dirty="0"/>
              <a:t>Men worked as unskilled laborers in factories or building canals and railroads. Women often worked as domestics.</a:t>
            </a:r>
            <a:br>
              <a:rPr lang="en-US" sz="2400" dirty="0"/>
            </a:br>
            <a:endParaRPr lang="en-US" sz="2400" dirty="0"/>
          </a:p>
        </p:txBody>
      </p:sp>
    </p:spTree>
    <p:extLst>
      <p:ext uri="{BB962C8B-B14F-4D97-AF65-F5344CB8AC3E}">
        <p14:creationId xmlns:p14="http://schemas.microsoft.com/office/powerpoint/2010/main" xmlns="" val="19657628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 Leaders</a:t>
            </a:r>
            <a:endParaRPr lang="en-US" dirty="0"/>
          </a:p>
        </p:txBody>
      </p:sp>
      <p:sp>
        <p:nvSpPr>
          <p:cNvPr id="3" name="Content Placeholder 2"/>
          <p:cNvSpPr>
            <a:spLocks noGrp="1"/>
          </p:cNvSpPr>
          <p:nvPr>
            <p:ph idx="1"/>
          </p:nvPr>
        </p:nvSpPr>
        <p:spPr/>
        <p:txBody>
          <a:bodyPr>
            <a:normAutofit/>
          </a:bodyPr>
          <a:lstStyle/>
          <a:p>
            <a:r>
              <a:rPr lang="en-US" dirty="0" smtClean="0"/>
              <a:t>3 major women’s rights leaders, each brought different strengths to the fight for women’s rights</a:t>
            </a:r>
          </a:p>
          <a:p>
            <a:r>
              <a:rPr lang="en-US" dirty="0" smtClean="0"/>
              <a:t>Lucy Stone –Susan B. Anthony -</a:t>
            </a:r>
          </a:p>
        </p:txBody>
      </p:sp>
    </p:spTree>
    <p:extLst>
      <p:ext uri="{BB962C8B-B14F-4D97-AF65-F5344CB8AC3E}">
        <p14:creationId xmlns:p14="http://schemas.microsoft.com/office/powerpoint/2010/main" xmlns="" val="3114840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Lucy Stone</a:t>
            </a:r>
            <a:endParaRPr lang="en-US" dirty="0"/>
          </a:p>
        </p:txBody>
      </p:sp>
      <p:sp>
        <p:nvSpPr>
          <p:cNvPr id="3" name="Content Placeholder 2"/>
          <p:cNvSpPr>
            <a:spLocks noGrp="1"/>
          </p:cNvSpPr>
          <p:nvPr>
            <p:ph idx="1"/>
          </p:nvPr>
        </p:nvSpPr>
        <p:spPr/>
        <p:txBody>
          <a:bodyPr/>
          <a:lstStyle/>
          <a:p>
            <a:r>
              <a:rPr lang="en-US" dirty="0"/>
              <a:t>gifted orator &amp;spokesperson for the Anti-Slavery Society and the women’s rights movement</a:t>
            </a:r>
          </a:p>
          <a:p>
            <a:endParaRPr lang="en-US" dirty="0"/>
          </a:p>
        </p:txBody>
      </p:sp>
    </p:spTree>
    <p:extLst>
      <p:ext uri="{BB962C8B-B14F-4D97-AF65-F5344CB8AC3E}">
        <p14:creationId xmlns:p14="http://schemas.microsoft.com/office/powerpoint/2010/main" xmlns="" val="2772732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B. Anthony</a:t>
            </a:r>
            <a:endParaRPr lang="en-US" dirty="0"/>
          </a:p>
        </p:txBody>
      </p:sp>
      <p:sp>
        <p:nvSpPr>
          <p:cNvPr id="3" name="Content Placeholder 2"/>
          <p:cNvSpPr>
            <a:spLocks noGrp="1"/>
          </p:cNvSpPr>
          <p:nvPr>
            <p:ph idx="1"/>
          </p:nvPr>
        </p:nvSpPr>
        <p:spPr/>
        <p:txBody>
          <a:bodyPr/>
          <a:lstStyle/>
          <a:p>
            <a:r>
              <a:rPr lang="en-US" dirty="0" smtClean="0"/>
              <a:t>who </a:t>
            </a:r>
            <a:r>
              <a:rPr lang="en-US" dirty="0"/>
              <a:t>argued for equal pay for equal work, </a:t>
            </a:r>
            <a:endParaRPr lang="en-US" dirty="0" smtClean="0"/>
          </a:p>
          <a:p>
            <a:r>
              <a:rPr lang="en-US" dirty="0" smtClean="0"/>
              <a:t>the </a:t>
            </a:r>
            <a:r>
              <a:rPr lang="en-US" dirty="0"/>
              <a:t>right of women to enter traditionally male </a:t>
            </a:r>
            <a:r>
              <a:rPr lang="en-US" dirty="0" smtClean="0"/>
              <a:t>professions</a:t>
            </a:r>
          </a:p>
          <a:p>
            <a:r>
              <a:rPr lang="en-US" dirty="0" smtClean="0"/>
              <a:t>Equal property rights for women</a:t>
            </a:r>
            <a:endParaRPr lang="en-US" dirty="0"/>
          </a:p>
          <a:p>
            <a:endParaRPr lang="en-US" dirty="0"/>
          </a:p>
        </p:txBody>
      </p:sp>
    </p:spTree>
    <p:extLst>
      <p:ext uri="{BB962C8B-B14F-4D97-AF65-F5344CB8AC3E}">
        <p14:creationId xmlns:p14="http://schemas.microsoft.com/office/powerpoint/2010/main" xmlns="" val="2087630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Cady Stanton</a:t>
            </a:r>
            <a:endParaRPr lang="en-US" dirty="0"/>
          </a:p>
        </p:txBody>
      </p:sp>
      <p:sp>
        <p:nvSpPr>
          <p:cNvPr id="3" name="Content Placeholder 2"/>
          <p:cNvSpPr>
            <a:spLocks noGrp="1"/>
          </p:cNvSpPr>
          <p:nvPr>
            <p:ph idx="1"/>
          </p:nvPr>
        </p:nvSpPr>
        <p:spPr/>
        <p:txBody>
          <a:bodyPr/>
          <a:lstStyle/>
          <a:p>
            <a:r>
              <a:rPr lang="en-US" dirty="0" smtClean="0"/>
              <a:t>Founder and leader of National Women’s Suffrage Association</a:t>
            </a:r>
          </a:p>
          <a:p>
            <a:r>
              <a:rPr lang="en-US" dirty="0" smtClean="0"/>
              <a:t>Radical because saw women’s rights as more important than abolition</a:t>
            </a:r>
            <a:endParaRPr lang="en-US" dirty="0"/>
          </a:p>
        </p:txBody>
      </p:sp>
    </p:spTree>
    <p:extLst>
      <p:ext uri="{BB962C8B-B14F-4D97-AF65-F5344CB8AC3E}">
        <p14:creationId xmlns:p14="http://schemas.microsoft.com/office/powerpoint/2010/main" xmlns="" val="3313378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dirty="0"/>
              <a:t>Lucretia Mott and Elizabeth </a:t>
            </a:r>
            <a:r>
              <a:rPr lang="en-US" dirty="0" smtClean="0"/>
              <a:t>Cady Stanton- organized the Seneca Falls Convention</a:t>
            </a:r>
            <a:endParaRPr lang="en-US" dirty="0"/>
          </a:p>
          <a:p>
            <a:r>
              <a:rPr lang="en-US" dirty="0" smtClean="0"/>
              <a:t>Seneca Falls Convention - </a:t>
            </a:r>
            <a:r>
              <a:rPr lang="en-US" dirty="0"/>
              <a:t>It began the organized women’s rights movement in the U.S</a:t>
            </a:r>
            <a:r>
              <a:rPr lang="en-US" dirty="0" smtClean="0"/>
              <a:t>.</a:t>
            </a:r>
          </a:p>
          <a:p>
            <a:r>
              <a:rPr lang="en-US" dirty="0" smtClean="0"/>
              <a:t>Margaret Fuller wrote </a:t>
            </a:r>
            <a:r>
              <a:rPr lang="en-US" i="1" dirty="0" smtClean="0"/>
              <a:t>Woman in the 19</a:t>
            </a:r>
            <a:r>
              <a:rPr lang="en-US" i="1" baseline="30000" dirty="0" smtClean="0"/>
              <a:t>th</a:t>
            </a:r>
            <a:r>
              <a:rPr lang="en-US" i="1" dirty="0" smtClean="0"/>
              <a:t> Century</a:t>
            </a:r>
            <a:r>
              <a:rPr lang="en-US" dirty="0" smtClean="0"/>
              <a:t> which said women </a:t>
            </a:r>
            <a:r>
              <a:rPr lang="en-US" dirty="0"/>
              <a:t>be able to make independent choices about their lives</a:t>
            </a:r>
          </a:p>
          <a:p>
            <a:endParaRPr lang="en-US" dirty="0"/>
          </a:p>
          <a:p>
            <a:endParaRPr lang="en-US" dirty="0"/>
          </a:p>
        </p:txBody>
      </p:sp>
    </p:spTree>
    <p:extLst>
      <p:ext uri="{BB962C8B-B14F-4D97-AF65-F5344CB8AC3E}">
        <p14:creationId xmlns:p14="http://schemas.microsoft.com/office/powerpoint/2010/main" xmlns="" val="1675280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534400" cy="4370427"/>
          </a:xfrm>
          <a:prstGeom prst="rect">
            <a:avLst/>
          </a:prstGeom>
          <a:noFill/>
        </p:spPr>
        <p:txBody>
          <a:bodyPr wrap="square" rtlCol="0">
            <a:spAutoFit/>
          </a:bodyPr>
          <a:lstStyle/>
          <a:p>
            <a:r>
              <a:rPr lang="en-US" sz="2800" dirty="0"/>
              <a:t>I went to the woods because I wished to live deliberately, to front only the essential facts of life, and see if I could not learn what it had to teach, and not, when I came to die, discover that I had not </a:t>
            </a:r>
            <a:r>
              <a:rPr lang="en-US" sz="2800" dirty="0" smtClean="0"/>
              <a:t>lived…. </a:t>
            </a:r>
            <a:r>
              <a:rPr lang="en-US" sz="2800" b="1" dirty="0"/>
              <a:t>I wanted to live deep and suck out all the marrow of life</a:t>
            </a:r>
            <a:r>
              <a:rPr lang="en-US" sz="2800" dirty="0"/>
              <a:t>, to live so sturdily and Spartan-like as to put to rout all that was not life, </a:t>
            </a:r>
            <a:r>
              <a:rPr lang="en-US" sz="2800" dirty="0" smtClean="0"/>
              <a:t>…..if </a:t>
            </a:r>
            <a:r>
              <a:rPr lang="en-US" sz="2800" dirty="0"/>
              <a:t>it were sublime, to know it by experience, and be able to give a true account of it in my next excursion</a:t>
            </a:r>
            <a:r>
              <a:rPr lang="en-US" sz="2800" dirty="0" smtClean="0"/>
              <a:t>.</a:t>
            </a:r>
          </a:p>
          <a:p>
            <a:pPr algn="r"/>
            <a:r>
              <a:rPr lang="en-US" dirty="0" smtClean="0"/>
              <a:t>Walden</a:t>
            </a:r>
          </a:p>
          <a:p>
            <a:pPr algn="r"/>
            <a:r>
              <a:rPr lang="en-US" dirty="0" smtClean="0"/>
              <a:t>Henry David Thoreau</a:t>
            </a:r>
          </a:p>
          <a:p>
            <a:endParaRPr lang="en-US" dirty="0"/>
          </a:p>
        </p:txBody>
      </p:sp>
    </p:spTree>
    <p:extLst>
      <p:ext uri="{BB962C8B-B14F-4D97-AF65-F5344CB8AC3E}">
        <p14:creationId xmlns:p14="http://schemas.microsoft.com/office/powerpoint/2010/main" xmlns="" val="14244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600200"/>
            <a:ext cx="7478110" cy="5204765"/>
          </a:xfrm>
          <a:prstGeom prst="rect">
            <a:avLst/>
          </a:prstGeom>
        </p:spPr>
      </p:pic>
      <p:sp>
        <p:nvSpPr>
          <p:cNvPr id="3" name="Title 2"/>
          <p:cNvSpPr>
            <a:spLocks noGrp="1"/>
          </p:cNvSpPr>
          <p:nvPr>
            <p:ph type="title"/>
          </p:nvPr>
        </p:nvSpPr>
        <p:spPr/>
        <p:txBody>
          <a:bodyPr>
            <a:normAutofit fontScale="90000"/>
          </a:bodyPr>
          <a:lstStyle/>
          <a:p>
            <a:pPr marL="342900" indent="-342900"/>
            <a:r>
              <a:rPr lang="en-US" sz="2700" dirty="0"/>
              <a:t>Despite harsh conditions, low wages and poor housing many saw America as a land of equality and </a:t>
            </a:r>
            <a:r>
              <a:rPr lang="en-US" sz="2700" dirty="0" smtClean="0"/>
              <a:t>opportunity</a:t>
            </a:r>
            <a:endParaRPr lang="en-US" dirty="0"/>
          </a:p>
        </p:txBody>
      </p:sp>
    </p:spTree>
    <p:extLst>
      <p:ext uri="{BB962C8B-B14F-4D97-AF65-F5344CB8AC3E}">
        <p14:creationId xmlns:p14="http://schemas.microsoft.com/office/powerpoint/2010/main" xmlns="" val="15671168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1636</TotalTime>
  <Words>3273</Words>
  <Application>Microsoft Office PowerPoint</Application>
  <PresentationFormat>On-screen Show (4:3)</PresentationFormat>
  <Paragraphs>446</Paragraphs>
  <Slides>85</Slides>
  <Notes>9</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Module</vt:lpstr>
      <vt:lpstr>New Movements in America</vt:lpstr>
      <vt:lpstr>Immigrants &amp; Urban Challenges</vt:lpstr>
      <vt:lpstr>Millions of Immigrants arrive</vt:lpstr>
      <vt:lpstr>The Irish Potato Famine of the 1840’s led many Irish to Immigrate to the US in search of a better life </vt:lpstr>
      <vt:lpstr>Slide 5</vt:lpstr>
      <vt:lpstr>The Irish Potato Famine of 1840’s</vt:lpstr>
      <vt:lpstr>Slide 7</vt:lpstr>
      <vt:lpstr>Men worked as unskilled laborers in factories or building canals and railroads. Women often worked as domestics. </vt:lpstr>
      <vt:lpstr>Despite harsh conditions, low wages and poor housing many saw America as a land of equality and opportunity</vt:lpstr>
      <vt:lpstr>Most Irish immigrants were Catholic</vt:lpstr>
      <vt:lpstr>In 1848 a failed revolution in Germany caused many of Germany’s educated upper class to flee political persecution</vt:lpstr>
      <vt:lpstr>A Failed German Revolution</vt:lpstr>
      <vt:lpstr>Slide 13</vt:lpstr>
      <vt:lpstr>Slide 14</vt:lpstr>
      <vt:lpstr>Many Germans worked at skilled labor such as tailors, seamstresses, bricklayers, cabinet makers, bakers and food merchants</vt:lpstr>
      <vt:lpstr>Anti-Immigration Movements</vt:lpstr>
      <vt:lpstr>Some where threatened by the immigrants culture and religion</vt:lpstr>
      <vt:lpstr>Americans also mistrusted Catholic immigrants  because of the history of conflict between  European Protestants and Catholics </vt:lpstr>
      <vt:lpstr>“No Irish Need Apply”</vt:lpstr>
      <vt:lpstr>Rapid Growth of Cities</vt:lpstr>
      <vt:lpstr>Urban problems</vt:lpstr>
      <vt:lpstr>Public and private transportation was limited</vt:lpstr>
      <vt:lpstr>Because wages were so low many people could only afford to live in Tenements</vt:lpstr>
      <vt:lpstr>Tenements were poorly designed apartment buildings that were dirty over crowded and unsafe</vt:lpstr>
      <vt:lpstr>Lack of Public Health regulations</vt:lpstr>
      <vt:lpstr>High crime rates and fires also plagued fast growing cities in the US </vt:lpstr>
      <vt:lpstr>Slide 27</vt:lpstr>
      <vt:lpstr>Review</vt:lpstr>
      <vt:lpstr>American Arts</vt:lpstr>
      <vt:lpstr>Transcendentalists</vt:lpstr>
      <vt:lpstr>Transcendentalists</vt:lpstr>
      <vt:lpstr>Transcendentalists</vt:lpstr>
      <vt:lpstr>Transcendentalists</vt:lpstr>
      <vt:lpstr>Slide 34</vt:lpstr>
      <vt:lpstr>American Romanticism</vt:lpstr>
      <vt:lpstr>American Romantic Painters</vt:lpstr>
      <vt:lpstr>Slide 37</vt:lpstr>
      <vt:lpstr>Slide 38</vt:lpstr>
      <vt:lpstr>Slide 39</vt:lpstr>
      <vt:lpstr>Romantic Writers &amp; Poets</vt:lpstr>
      <vt:lpstr>Nathaniel Hawthorne - The Scarlet Letter</vt:lpstr>
      <vt:lpstr>Herman Melville – Moby Dick</vt:lpstr>
      <vt:lpstr>Edgar Allen Poe – The Raven</vt:lpstr>
      <vt:lpstr>Emily Dickinson - poet</vt:lpstr>
      <vt:lpstr>Henry Wadsworth Longfellow – Song of Hiawatha</vt:lpstr>
      <vt:lpstr>Walt Whitman Leaves of Grass </vt:lpstr>
      <vt:lpstr>Review</vt:lpstr>
      <vt:lpstr>Reforming Society</vt:lpstr>
      <vt:lpstr>Second Great Awakening</vt:lpstr>
      <vt:lpstr>Opposition to the Second Great Awakening</vt:lpstr>
      <vt:lpstr>Social Reformers speak out</vt:lpstr>
      <vt:lpstr>Temperance Movement</vt:lpstr>
      <vt:lpstr>Prison Reform</vt:lpstr>
      <vt:lpstr>Improvements in Education</vt:lpstr>
      <vt:lpstr>Common-School Movement</vt:lpstr>
      <vt:lpstr>Women’s Education</vt:lpstr>
      <vt:lpstr>Teaching People with Special Needs</vt:lpstr>
      <vt:lpstr>African American Communities</vt:lpstr>
      <vt:lpstr>African American Education</vt:lpstr>
      <vt:lpstr>Review</vt:lpstr>
      <vt:lpstr>The Movement to End Slavery</vt:lpstr>
      <vt:lpstr>Differences among Abolitionists</vt:lpstr>
      <vt:lpstr>Differences among </vt:lpstr>
      <vt:lpstr>Spreading the Abolitionist Message</vt:lpstr>
      <vt:lpstr>Fredrick Douglass</vt:lpstr>
      <vt:lpstr>Sojourner Truth </vt:lpstr>
      <vt:lpstr>The Underground Railroad</vt:lpstr>
      <vt:lpstr>Harriet Tubman</vt:lpstr>
      <vt:lpstr>Opposition to Abolition</vt:lpstr>
      <vt:lpstr>Slide 70</vt:lpstr>
      <vt:lpstr>Review</vt:lpstr>
      <vt:lpstr>Women’s Rights</vt:lpstr>
      <vt:lpstr>Women’s struggles for equal rights</vt:lpstr>
      <vt:lpstr>Margaret Fuller </vt:lpstr>
      <vt:lpstr>Sojourner Truth</vt:lpstr>
      <vt:lpstr>The Movement Grows</vt:lpstr>
      <vt:lpstr>Why Women wanted equality</vt:lpstr>
      <vt:lpstr>Opposition to women’s rights</vt:lpstr>
      <vt:lpstr>Seneca Falls Convention</vt:lpstr>
      <vt:lpstr>Women’s Rights Leaders</vt:lpstr>
      <vt:lpstr>Lucy Stone</vt:lpstr>
      <vt:lpstr>Susan B. Anthony</vt:lpstr>
      <vt:lpstr>Elizabeth Cady Stanton</vt:lpstr>
      <vt:lpstr>Review</vt:lpstr>
      <vt:lpstr>Slide 85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Movements in America</dc:title>
  <dc:creator>SummerLaptop</dc:creator>
  <cp:lastModifiedBy>Wilmer</cp:lastModifiedBy>
  <cp:revision>72</cp:revision>
  <dcterms:created xsi:type="dcterms:W3CDTF">2012-03-19T19:17:31Z</dcterms:created>
  <dcterms:modified xsi:type="dcterms:W3CDTF">2015-07-12T00:12:12Z</dcterms:modified>
</cp:coreProperties>
</file>