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4" r:id="rId3"/>
    <p:sldId id="325" r:id="rId4"/>
    <p:sldId id="326" r:id="rId5"/>
    <p:sldId id="336" r:id="rId6"/>
    <p:sldId id="328" r:id="rId7"/>
    <p:sldId id="341" r:id="rId8"/>
    <p:sldId id="340" r:id="rId9"/>
    <p:sldId id="353" r:id="rId10"/>
    <p:sldId id="354" r:id="rId11"/>
    <p:sldId id="329" r:id="rId12"/>
    <p:sldId id="330" r:id="rId13"/>
    <p:sldId id="331" r:id="rId14"/>
    <p:sldId id="257" r:id="rId15"/>
    <p:sldId id="342" r:id="rId16"/>
    <p:sldId id="259" r:id="rId17"/>
    <p:sldId id="260" r:id="rId18"/>
    <p:sldId id="355" r:id="rId19"/>
    <p:sldId id="356" r:id="rId20"/>
    <p:sldId id="357" r:id="rId21"/>
    <p:sldId id="337" r:id="rId22"/>
    <p:sldId id="343" r:id="rId23"/>
    <p:sldId id="344" r:id="rId24"/>
    <p:sldId id="345" r:id="rId25"/>
    <p:sldId id="261" r:id="rId26"/>
    <p:sldId id="262" r:id="rId27"/>
    <p:sldId id="264" r:id="rId28"/>
    <p:sldId id="265" r:id="rId29"/>
    <p:sldId id="266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 1:Revolution begins" id="{6971394F-A257-4FB7-B269-0D686F4E9757}">
          <p14:sldIdLst>
            <p14:sldId id="256"/>
            <p14:sldId id="324"/>
            <p14:sldId id="325"/>
            <p14:sldId id="326"/>
            <p14:sldId id="336"/>
            <p14:sldId id="328"/>
            <p14:sldId id="341"/>
            <p14:sldId id="340"/>
            <p14:sldId id="353"/>
            <p14:sldId id="354"/>
            <p14:sldId id="329"/>
            <p14:sldId id="330"/>
            <p14:sldId id="331"/>
            <p14:sldId id="257"/>
            <p14:sldId id="342"/>
            <p14:sldId id="259"/>
            <p14:sldId id="260"/>
            <p14:sldId id="355"/>
            <p14:sldId id="356"/>
            <p14:sldId id="357"/>
            <p14:sldId id="337"/>
            <p14:sldId id="343"/>
            <p14:sldId id="344"/>
            <p14:sldId id="345"/>
          </p14:sldIdLst>
        </p14:section>
        <p14:section name="Sec2: Decalring Independence" id="{6D29353E-2926-461B-88A7-C1B13DCA43C9}">
          <p14:sldIdLst>
            <p14:sldId id="261"/>
            <p14:sldId id="262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73" autoAdjust="0"/>
  </p:normalViewPr>
  <p:slideViewPr>
    <p:cSldViewPr>
      <p:cViewPr>
        <p:scale>
          <a:sx n="52" d="100"/>
          <a:sy n="52" d="100"/>
        </p:scale>
        <p:origin x="-3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632" y="79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296B0-0AB4-4411-BEFA-D5722654FB2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8A3EA128-1B3B-4C78-84EF-ABF48CF02A7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Major contributions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of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Second Continental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Congress</a:t>
          </a:r>
        </a:p>
      </dgm:t>
    </dgm:pt>
    <dgm:pt modelId="{EB347602-DBF9-413E-8D69-FA9BDC23DD9C}" type="parTrans" cxnId="{1CB3B25C-36D8-4E5D-A177-792DD88A829A}">
      <dgm:prSet/>
      <dgm:spPr/>
    </dgm:pt>
    <dgm:pt modelId="{9E70135E-BC23-48F7-BE8C-AFEDCF529C0D}" type="sibTrans" cxnId="{1CB3B25C-36D8-4E5D-A177-792DD88A829A}">
      <dgm:prSet/>
      <dgm:spPr/>
    </dgm:pt>
    <dgm:pt modelId="{E518DFFF-D105-4D9A-8E2E-EA8B334465E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Organized an army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and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Appointed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George Washington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Commander of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Continental Army</a:t>
          </a:r>
        </a:p>
      </dgm:t>
    </dgm:pt>
    <dgm:pt modelId="{7857B0FC-F1BA-451A-92EF-D2CA824D1E7C}" type="parTrans" cxnId="{DAE1B1F1-7AD0-4529-A9CC-B47D9F6325B4}">
      <dgm:prSet/>
      <dgm:spPr/>
      <dgm:t>
        <a:bodyPr/>
        <a:lstStyle/>
        <a:p>
          <a:endParaRPr lang="en-US"/>
        </a:p>
      </dgm:t>
    </dgm:pt>
    <dgm:pt modelId="{157DD606-7169-498B-949C-E2C6A60A6CAB}" type="sibTrans" cxnId="{DAE1B1F1-7AD0-4529-A9CC-B47D9F6325B4}">
      <dgm:prSet/>
      <dgm:spPr/>
    </dgm:pt>
    <dgm:pt modelId="{ADF44FEE-28B0-4A61-BD9A-C686B1AFDF7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Offered Olive Branch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Petition</a:t>
          </a:r>
        </a:p>
      </dgm:t>
    </dgm:pt>
    <dgm:pt modelId="{B6B26D1E-CC0F-44A8-A110-2E190FB8C6AE}" type="parTrans" cxnId="{713682C6-342B-42AA-A246-7B0498CD2E52}">
      <dgm:prSet/>
      <dgm:spPr/>
      <dgm:t>
        <a:bodyPr/>
        <a:lstStyle/>
        <a:p>
          <a:endParaRPr lang="en-US"/>
        </a:p>
      </dgm:t>
    </dgm:pt>
    <dgm:pt modelId="{588C12B3-8D39-4939-A849-C2BC2FF055B0}" type="sibTrans" cxnId="{713682C6-342B-42AA-A246-7B0498CD2E52}">
      <dgm:prSet/>
      <dgm:spPr/>
    </dgm:pt>
    <dgm:pt modelId="{6F3879D4-E455-4E52-A6D0-1B12A26CF31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Decided to issue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Paper money to pay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conflicts</a:t>
          </a:r>
        </a:p>
      </dgm:t>
    </dgm:pt>
    <dgm:pt modelId="{5DEDA050-C4CC-4858-B93F-6002DDA9F1F6}" type="parTrans" cxnId="{F4CABC9A-8F23-4572-A4DB-43330405D687}">
      <dgm:prSet/>
      <dgm:spPr/>
      <dgm:t>
        <a:bodyPr/>
        <a:lstStyle/>
        <a:p>
          <a:endParaRPr lang="en-US"/>
        </a:p>
      </dgm:t>
    </dgm:pt>
    <dgm:pt modelId="{40869F86-4951-49E8-A7A7-9027113F4F54}" type="sibTrans" cxnId="{F4CABC9A-8F23-4572-A4DB-43330405D687}">
      <dgm:prSet/>
      <dgm:spPr/>
    </dgm:pt>
    <dgm:pt modelId="{C6E871E0-5E70-4A6D-AF77-BF009343A27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Enlisted service of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Experienced European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Military officers</a:t>
          </a:r>
        </a:p>
      </dgm:t>
    </dgm:pt>
    <dgm:pt modelId="{B5974B10-6D4B-4EE5-9B0C-D2839D5AE548}" type="parTrans" cxnId="{EEC726B1-7FF7-45C5-AE98-2D89D5FA86A3}">
      <dgm:prSet/>
      <dgm:spPr/>
      <dgm:t>
        <a:bodyPr/>
        <a:lstStyle/>
        <a:p>
          <a:endParaRPr lang="en-US"/>
        </a:p>
      </dgm:t>
    </dgm:pt>
    <dgm:pt modelId="{27E7A2FB-D6CF-49F1-92D9-03719E1751BB}" type="sibTrans" cxnId="{EEC726B1-7FF7-45C5-AE98-2D89D5FA86A3}">
      <dgm:prSet/>
      <dgm:spPr/>
    </dgm:pt>
    <dgm:pt modelId="{9211F4AD-1B7E-46D8-B6A2-D69E86D2B78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Introduced the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Articles of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Confederation</a:t>
          </a:r>
        </a:p>
      </dgm:t>
    </dgm:pt>
    <dgm:pt modelId="{707562A9-55EC-46C2-B0C0-D4D501B31956}" type="parTrans" cxnId="{C7B03905-2702-4C4A-BB3A-51DF7F7D1C7E}">
      <dgm:prSet/>
      <dgm:spPr/>
      <dgm:t>
        <a:bodyPr/>
        <a:lstStyle/>
        <a:p>
          <a:endParaRPr lang="en-US"/>
        </a:p>
      </dgm:t>
    </dgm:pt>
    <dgm:pt modelId="{BFE4C514-5263-48E8-B158-3FA2052EC38E}" type="sibTrans" cxnId="{C7B03905-2702-4C4A-BB3A-51DF7F7D1C7E}">
      <dgm:prSet/>
      <dgm:spPr/>
    </dgm:pt>
    <dgm:pt modelId="{243993B5-419A-4E46-952C-6BA06350C694}" type="pres">
      <dgm:prSet presAssocID="{AE1296B0-0AB4-4411-BEFA-D5722654FB2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459BF1-6E91-4673-B47E-B504DA8ADFEE}" type="pres">
      <dgm:prSet presAssocID="{8A3EA128-1B3B-4C78-84EF-ABF48CF02A7C}" presName="centerShape" presStyleLbl="node0" presStyleIdx="0" presStyleCnt="1"/>
      <dgm:spPr/>
      <dgm:t>
        <a:bodyPr/>
        <a:lstStyle/>
        <a:p>
          <a:endParaRPr lang="en-US"/>
        </a:p>
      </dgm:t>
    </dgm:pt>
    <dgm:pt modelId="{A9695A5B-ADD4-4949-82DD-E16E102013DF}" type="pres">
      <dgm:prSet presAssocID="{7857B0FC-F1BA-451A-92EF-D2CA824D1E7C}" presName="Name9" presStyleLbl="parChTrans1D2" presStyleIdx="0" presStyleCnt="5"/>
      <dgm:spPr/>
      <dgm:t>
        <a:bodyPr/>
        <a:lstStyle/>
        <a:p>
          <a:endParaRPr lang="en-US"/>
        </a:p>
      </dgm:t>
    </dgm:pt>
    <dgm:pt modelId="{5D730535-D588-464D-9ECC-43CFBEB9619C}" type="pres">
      <dgm:prSet presAssocID="{7857B0FC-F1BA-451A-92EF-D2CA824D1E7C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B2A970C-8A6C-4472-BC08-9D5C718A4084}" type="pres">
      <dgm:prSet presAssocID="{E518DFFF-D105-4D9A-8E2E-EA8B334465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E4B8E-2E25-475A-9A76-9F723075B76C}" type="pres">
      <dgm:prSet presAssocID="{B6B26D1E-CC0F-44A8-A110-2E190FB8C6AE}" presName="Name9" presStyleLbl="parChTrans1D2" presStyleIdx="1" presStyleCnt="5"/>
      <dgm:spPr/>
      <dgm:t>
        <a:bodyPr/>
        <a:lstStyle/>
        <a:p>
          <a:endParaRPr lang="en-US"/>
        </a:p>
      </dgm:t>
    </dgm:pt>
    <dgm:pt modelId="{5EB5B0D9-7FDF-4720-910D-AC1E7AE50674}" type="pres">
      <dgm:prSet presAssocID="{B6B26D1E-CC0F-44A8-A110-2E190FB8C6AE}" presName="connTx" presStyleLbl="parChTrans1D2" presStyleIdx="1" presStyleCnt="5"/>
      <dgm:spPr/>
      <dgm:t>
        <a:bodyPr/>
        <a:lstStyle/>
        <a:p>
          <a:endParaRPr lang="en-US"/>
        </a:p>
      </dgm:t>
    </dgm:pt>
    <dgm:pt modelId="{DE2DA0CA-E820-48E2-9A6E-9EDA1DF2D62A}" type="pres">
      <dgm:prSet presAssocID="{ADF44FEE-28B0-4A61-BD9A-C686B1AFDF7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E9E79-6FC7-49CA-9281-2A900B502859}" type="pres">
      <dgm:prSet presAssocID="{5DEDA050-C4CC-4858-B93F-6002DDA9F1F6}" presName="Name9" presStyleLbl="parChTrans1D2" presStyleIdx="2" presStyleCnt="5"/>
      <dgm:spPr/>
      <dgm:t>
        <a:bodyPr/>
        <a:lstStyle/>
        <a:p>
          <a:endParaRPr lang="en-US"/>
        </a:p>
      </dgm:t>
    </dgm:pt>
    <dgm:pt modelId="{E712DD20-EFB2-47E7-BF8F-C41162A42224}" type="pres">
      <dgm:prSet presAssocID="{5DEDA050-C4CC-4858-B93F-6002DDA9F1F6}" presName="connTx" presStyleLbl="parChTrans1D2" presStyleIdx="2" presStyleCnt="5"/>
      <dgm:spPr/>
      <dgm:t>
        <a:bodyPr/>
        <a:lstStyle/>
        <a:p>
          <a:endParaRPr lang="en-US"/>
        </a:p>
      </dgm:t>
    </dgm:pt>
    <dgm:pt modelId="{E47A6E57-1AC2-4506-96FE-4F125DDC8873}" type="pres">
      <dgm:prSet presAssocID="{6F3879D4-E455-4E52-A6D0-1B12A26CF31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05B36-EF71-4D59-B8B4-00C524DB0A14}" type="pres">
      <dgm:prSet presAssocID="{B5974B10-6D4B-4EE5-9B0C-D2839D5AE548}" presName="Name9" presStyleLbl="parChTrans1D2" presStyleIdx="3" presStyleCnt="5"/>
      <dgm:spPr/>
      <dgm:t>
        <a:bodyPr/>
        <a:lstStyle/>
        <a:p>
          <a:endParaRPr lang="en-US"/>
        </a:p>
      </dgm:t>
    </dgm:pt>
    <dgm:pt modelId="{A74D9C08-91DB-43C7-BAF9-7DF8FDCB5850}" type="pres">
      <dgm:prSet presAssocID="{B5974B10-6D4B-4EE5-9B0C-D2839D5AE548}" presName="connTx" presStyleLbl="parChTrans1D2" presStyleIdx="3" presStyleCnt="5"/>
      <dgm:spPr/>
      <dgm:t>
        <a:bodyPr/>
        <a:lstStyle/>
        <a:p>
          <a:endParaRPr lang="en-US"/>
        </a:p>
      </dgm:t>
    </dgm:pt>
    <dgm:pt modelId="{BCCFDBB7-D32E-4E29-A698-845B1D768D54}" type="pres">
      <dgm:prSet presAssocID="{C6E871E0-5E70-4A6D-AF77-BF009343A2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0D2CD-1E84-4D8A-96F9-01DE3F3D55B4}" type="pres">
      <dgm:prSet presAssocID="{707562A9-55EC-46C2-B0C0-D4D501B31956}" presName="Name9" presStyleLbl="parChTrans1D2" presStyleIdx="4" presStyleCnt="5"/>
      <dgm:spPr/>
      <dgm:t>
        <a:bodyPr/>
        <a:lstStyle/>
        <a:p>
          <a:endParaRPr lang="en-US"/>
        </a:p>
      </dgm:t>
    </dgm:pt>
    <dgm:pt modelId="{4AE31C3D-F891-4C05-BF0F-4682DB6284B4}" type="pres">
      <dgm:prSet presAssocID="{707562A9-55EC-46C2-B0C0-D4D501B3195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1FF11BC-DE7F-4C6D-A489-D22822D8877E}" type="pres">
      <dgm:prSet presAssocID="{9211F4AD-1B7E-46D8-B6A2-D69E86D2B7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5FF692-CD94-4C1C-9533-8EFF56309F3C}" type="presOf" srcId="{AE1296B0-0AB4-4411-BEFA-D5722654FB29}" destId="{243993B5-419A-4E46-952C-6BA06350C694}" srcOrd="0" destOrd="0" presId="urn:microsoft.com/office/officeart/2005/8/layout/radial1"/>
    <dgm:cxn modelId="{B7EAB9C3-709A-4BF8-8CF6-B79A3947B91A}" type="presOf" srcId="{9211F4AD-1B7E-46D8-B6A2-D69E86D2B787}" destId="{91FF11BC-DE7F-4C6D-A489-D22822D8877E}" srcOrd="0" destOrd="0" presId="urn:microsoft.com/office/officeart/2005/8/layout/radial1"/>
    <dgm:cxn modelId="{362BCAC6-4127-4DD0-B453-196462D8621A}" type="presOf" srcId="{6F3879D4-E455-4E52-A6D0-1B12A26CF317}" destId="{E47A6E57-1AC2-4506-96FE-4F125DDC8873}" srcOrd="0" destOrd="0" presId="urn:microsoft.com/office/officeart/2005/8/layout/radial1"/>
    <dgm:cxn modelId="{CB107AA6-13A0-4F2D-9DB8-DED5AC440F86}" type="presOf" srcId="{ADF44FEE-28B0-4A61-BD9A-C686B1AFDF77}" destId="{DE2DA0CA-E820-48E2-9A6E-9EDA1DF2D62A}" srcOrd="0" destOrd="0" presId="urn:microsoft.com/office/officeart/2005/8/layout/radial1"/>
    <dgm:cxn modelId="{AB1AB94A-0C3F-4B52-A3A1-0CDD37457150}" type="presOf" srcId="{8A3EA128-1B3B-4C78-84EF-ABF48CF02A7C}" destId="{12459BF1-6E91-4673-B47E-B504DA8ADFEE}" srcOrd="0" destOrd="0" presId="urn:microsoft.com/office/officeart/2005/8/layout/radial1"/>
    <dgm:cxn modelId="{1CB3B25C-36D8-4E5D-A177-792DD88A829A}" srcId="{AE1296B0-0AB4-4411-BEFA-D5722654FB29}" destId="{8A3EA128-1B3B-4C78-84EF-ABF48CF02A7C}" srcOrd="0" destOrd="0" parTransId="{EB347602-DBF9-413E-8D69-FA9BDC23DD9C}" sibTransId="{9E70135E-BC23-48F7-BE8C-AFEDCF529C0D}"/>
    <dgm:cxn modelId="{0BBBCE17-C43A-4101-9A83-6F2822F1A1FF}" type="presOf" srcId="{7857B0FC-F1BA-451A-92EF-D2CA824D1E7C}" destId="{5D730535-D588-464D-9ECC-43CFBEB9619C}" srcOrd="1" destOrd="0" presId="urn:microsoft.com/office/officeart/2005/8/layout/radial1"/>
    <dgm:cxn modelId="{628AD609-5014-4129-A4BC-5AF837E0ACDD}" type="presOf" srcId="{5DEDA050-C4CC-4858-B93F-6002DDA9F1F6}" destId="{E712DD20-EFB2-47E7-BF8F-C41162A42224}" srcOrd="1" destOrd="0" presId="urn:microsoft.com/office/officeart/2005/8/layout/radial1"/>
    <dgm:cxn modelId="{F9E72DC1-4A71-4CF0-865B-4EDBAE94B878}" type="presOf" srcId="{C6E871E0-5E70-4A6D-AF77-BF009343A271}" destId="{BCCFDBB7-D32E-4E29-A698-845B1D768D54}" srcOrd="0" destOrd="0" presId="urn:microsoft.com/office/officeart/2005/8/layout/radial1"/>
    <dgm:cxn modelId="{C44DB003-8B9C-4F45-A4E4-41224395DA7F}" type="presOf" srcId="{B6B26D1E-CC0F-44A8-A110-2E190FB8C6AE}" destId="{5EB5B0D9-7FDF-4720-910D-AC1E7AE50674}" srcOrd="1" destOrd="0" presId="urn:microsoft.com/office/officeart/2005/8/layout/radial1"/>
    <dgm:cxn modelId="{B2F8400E-BF94-4DE7-A8A4-FEDE57E40536}" type="presOf" srcId="{B5974B10-6D4B-4EE5-9B0C-D2839D5AE548}" destId="{A3F05B36-EF71-4D59-B8B4-00C524DB0A14}" srcOrd="0" destOrd="0" presId="urn:microsoft.com/office/officeart/2005/8/layout/radial1"/>
    <dgm:cxn modelId="{713682C6-342B-42AA-A246-7B0498CD2E52}" srcId="{8A3EA128-1B3B-4C78-84EF-ABF48CF02A7C}" destId="{ADF44FEE-28B0-4A61-BD9A-C686B1AFDF77}" srcOrd="1" destOrd="0" parTransId="{B6B26D1E-CC0F-44A8-A110-2E190FB8C6AE}" sibTransId="{588C12B3-8D39-4939-A849-C2BC2FF055B0}"/>
    <dgm:cxn modelId="{F545BD0E-F1BB-466F-98A0-E3F588A15739}" type="presOf" srcId="{E518DFFF-D105-4D9A-8E2E-EA8B334465E5}" destId="{3B2A970C-8A6C-4472-BC08-9D5C718A4084}" srcOrd="0" destOrd="0" presId="urn:microsoft.com/office/officeart/2005/8/layout/radial1"/>
    <dgm:cxn modelId="{6EFA94E8-3572-4371-AAA3-EE71181A3302}" type="presOf" srcId="{B5974B10-6D4B-4EE5-9B0C-D2839D5AE548}" destId="{A74D9C08-91DB-43C7-BAF9-7DF8FDCB5850}" srcOrd="1" destOrd="0" presId="urn:microsoft.com/office/officeart/2005/8/layout/radial1"/>
    <dgm:cxn modelId="{F4CABC9A-8F23-4572-A4DB-43330405D687}" srcId="{8A3EA128-1B3B-4C78-84EF-ABF48CF02A7C}" destId="{6F3879D4-E455-4E52-A6D0-1B12A26CF317}" srcOrd="2" destOrd="0" parTransId="{5DEDA050-C4CC-4858-B93F-6002DDA9F1F6}" sibTransId="{40869F86-4951-49E8-A7A7-9027113F4F54}"/>
    <dgm:cxn modelId="{E743A3DB-88ED-4571-A92E-A31E111FD04F}" type="presOf" srcId="{5DEDA050-C4CC-4858-B93F-6002DDA9F1F6}" destId="{C34E9E79-6FC7-49CA-9281-2A900B502859}" srcOrd="0" destOrd="0" presId="urn:microsoft.com/office/officeart/2005/8/layout/radial1"/>
    <dgm:cxn modelId="{F6842077-E96E-4871-9124-2390CE7FE0A0}" type="presOf" srcId="{7857B0FC-F1BA-451A-92EF-D2CA824D1E7C}" destId="{A9695A5B-ADD4-4949-82DD-E16E102013DF}" srcOrd="0" destOrd="0" presId="urn:microsoft.com/office/officeart/2005/8/layout/radial1"/>
    <dgm:cxn modelId="{EEC726B1-7FF7-45C5-AE98-2D89D5FA86A3}" srcId="{8A3EA128-1B3B-4C78-84EF-ABF48CF02A7C}" destId="{C6E871E0-5E70-4A6D-AF77-BF009343A271}" srcOrd="3" destOrd="0" parTransId="{B5974B10-6D4B-4EE5-9B0C-D2839D5AE548}" sibTransId="{27E7A2FB-D6CF-49F1-92D9-03719E1751BB}"/>
    <dgm:cxn modelId="{44FF4FD0-7196-41EB-B5EC-0B9B9593FF6A}" type="presOf" srcId="{707562A9-55EC-46C2-B0C0-D4D501B31956}" destId="{C910D2CD-1E84-4D8A-96F9-01DE3F3D55B4}" srcOrd="0" destOrd="0" presId="urn:microsoft.com/office/officeart/2005/8/layout/radial1"/>
    <dgm:cxn modelId="{08B4731D-0A34-4451-90A7-9756D5E445B8}" type="presOf" srcId="{707562A9-55EC-46C2-B0C0-D4D501B31956}" destId="{4AE31C3D-F891-4C05-BF0F-4682DB6284B4}" srcOrd="1" destOrd="0" presId="urn:microsoft.com/office/officeart/2005/8/layout/radial1"/>
    <dgm:cxn modelId="{DAE1B1F1-7AD0-4529-A9CC-B47D9F6325B4}" srcId="{8A3EA128-1B3B-4C78-84EF-ABF48CF02A7C}" destId="{E518DFFF-D105-4D9A-8E2E-EA8B334465E5}" srcOrd="0" destOrd="0" parTransId="{7857B0FC-F1BA-451A-92EF-D2CA824D1E7C}" sibTransId="{157DD606-7169-498B-949C-E2C6A60A6CAB}"/>
    <dgm:cxn modelId="{C7B03905-2702-4C4A-BB3A-51DF7F7D1C7E}" srcId="{8A3EA128-1B3B-4C78-84EF-ABF48CF02A7C}" destId="{9211F4AD-1B7E-46D8-B6A2-D69E86D2B787}" srcOrd="4" destOrd="0" parTransId="{707562A9-55EC-46C2-B0C0-D4D501B31956}" sibTransId="{BFE4C514-5263-48E8-B158-3FA2052EC38E}"/>
    <dgm:cxn modelId="{439EE541-F217-4AF8-91C4-55D414A54281}" type="presOf" srcId="{B6B26D1E-CC0F-44A8-A110-2E190FB8C6AE}" destId="{9C1E4B8E-2E25-475A-9A76-9F723075B76C}" srcOrd="0" destOrd="0" presId="urn:microsoft.com/office/officeart/2005/8/layout/radial1"/>
    <dgm:cxn modelId="{4A67D61F-D47F-4B8E-8E3D-D82C71B85492}" type="presParOf" srcId="{243993B5-419A-4E46-952C-6BA06350C694}" destId="{12459BF1-6E91-4673-B47E-B504DA8ADFEE}" srcOrd="0" destOrd="0" presId="urn:microsoft.com/office/officeart/2005/8/layout/radial1"/>
    <dgm:cxn modelId="{C83CECFA-9463-4CBA-8908-4ECF6F043B0A}" type="presParOf" srcId="{243993B5-419A-4E46-952C-6BA06350C694}" destId="{A9695A5B-ADD4-4949-82DD-E16E102013DF}" srcOrd="1" destOrd="0" presId="urn:microsoft.com/office/officeart/2005/8/layout/radial1"/>
    <dgm:cxn modelId="{3765738B-0DFB-4D5B-AFE7-73F059814F8B}" type="presParOf" srcId="{A9695A5B-ADD4-4949-82DD-E16E102013DF}" destId="{5D730535-D588-464D-9ECC-43CFBEB9619C}" srcOrd="0" destOrd="0" presId="urn:microsoft.com/office/officeart/2005/8/layout/radial1"/>
    <dgm:cxn modelId="{4A7F0721-A8F9-40F8-81E5-03B88FC76611}" type="presParOf" srcId="{243993B5-419A-4E46-952C-6BA06350C694}" destId="{3B2A970C-8A6C-4472-BC08-9D5C718A4084}" srcOrd="2" destOrd="0" presId="urn:microsoft.com/office/officeart/2005/8/layout/radial1"/>
    <dgm:cxn modelId="{A2494D0E-BC62-406D-BFEA-3D5BA717622D}" type="presParOf" srcId="{243993B5-419A-4E46-952C-6BA06350C694}" destId="{9C1E4B8E-2E25-475A-9A76-9F723075B76C}" srcOrd="3" destOrd="0" presId="urn:microsoft.com/office/officeart/2005/8/layout/radial1"/>
    <dgm:cxn modelId="{C2CD370F-4D18-4DF9-B34A-D86E0407E204}" type="presParOf" srcId="{9C1E4B8E-2E25-475A-9A76-9F723075B76C}" destId="{5EB5B0D9-7FDF-4720-910D-AC1E7AE50674}" srcOrd="0" destOrd="0" presId="urn:microsoft.com/office/officeart/2005/8/layout/radial1"/>
    <dgm:cxn modelId="{4E82CDA3-A958-4AC1-B303-7F44DB106316}" type="presParOf" srcId="{243993B5-419A-4E46-952C-6BA06350C694}" destId="{DE2DA0CA-E820-48E2-9A6E-9EDA1DF2D62A}" srcOrd="4" destOrd="0" presId="urn:microsoft.com/office/officeart/2005/8/layout/radial1"/>
    <dgm:cxn modelId="{7A253017-4B99-48B3-BC07-7AE7E2C86553}" type="presParOf" srcId="{243993B5-419A-4E46-952C-6BA06350C694}" destId="{C34E9E79-6FC7-49CA-9281-2A900B502859}" srcOrd="5" destOrd="0" presId="urn:microsoft.com/office/officeart/2005/8/layout/radial1"/>
    <dgm:cxn modelId="{EF2FDBAA-FB4A-4164-8DD4-A79B97ABC01C}" type="presParOf" srcId="{C34E9E79-6FC7-49CA-9281-2A900B502859}" destId="{E712DD20-EFB2-47E7-BF8F-C41162A42224}" srcOrd="0" destOrd="0" presId="urn:microsoft.com/office/officeart/2005/8/layout/radial1"/>
    <dgm:cxn modelId="{436F2C7A-5006-4269-9B46-5456D13DA3F9}" type="presParOf" srcId="{243993B5-419A-4E46-952C-6BA06350C694}" destId="{E47A6E57-1AC2-4506-96FE-4F125DDC8873}" srcOrd="6" destOrd="0" presId="urn:microsoft.com/office/officeart/2005/8/layout/radial1"/>
    <dgm:cxn modelId="{C91E26EE-E5A7-4C12-BFBF-89FD94CE817D}" type="presParOf" srcId="{243993B5-419A-4E46-952C-6BA06350C694}" destId="{A3F05B36-EF71-4D59-B8B4-00C524DB0A14}" srcOrd="7" destOrd="0" presId="urn:microsoft.com/office/officeart/2005/8/layout/radial1"/>
    <dgm:cxn modelId="{C02C5B9E-7BAE-4E38-A2CE-A2A40F39AA2B}" type="presParOf" srcId="{A3F05B36-EF71-4D59-B8B4-00C524DB0A14}" destId="{A74D9C08-91DB-43C7-BAF9-7DF8FDCB5850}" srcOrd="0" destOrd="0" presId="urn:microsoft.com/office/officeart/2005/8/layout/radial1"/>
    <dgm:cxn modelId="{C33CF35F-9B5F-4752-84E3-9653E7BDBA74}" type="presParOf" srcId="{243993B5-419A-4E46-952C-6BA06350C694}" destId="{BCCFDBB7-D32E-4E29-A698-845B1D768D54}" srcOrd="8" destOrd="0" presId="urn:microsoft.com/office/officeart/2005/8/layout/radial1"/>
    <dgm:cxn modelId="{CDC9ABA7-035C-42C9-AB6C-0EBD682DB0DD}" type="presParOf" srcId="{243993B5-419A-4E46-952C-6BA06350C694}" destId="{C910D2CD-1E84-4D8A-96F9-01DE3F3D55B4}" srcOrd="9" destOrd="0" presId="urn:microsoft.com/office/officeart/2005/8/layout/radial1"/>
    <dgm:cxn modelId="{29D3F663-08C6-4F83-862D-624E65491182}" type="presParOf" srcId="{C910D2CD-1E84-4D8A-96F9-01DE3F3D55B4}" destId="{4AE31C3D-F891-4C05-BF0F-4682DB6284B4}" srcOrd="0" destOrd="0" presId="urn:microsoft.com/office/officeart/2005/8/layout/radial1"/>
    <dgm:cxn modelId="{406F83F7-F5F9-4ECE-A1CE-05D8481A463B}" type="presParOf" srcId="{243993B5-419A-4E46-952C-6BA06350C694}" destId="{91FF11BC-DE7F-4C6D-A489-D22822D8877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459BF1-6E91-4673-B47E-B504DA8ADFEE}">
      <dsp:nvSpPr>
        <dsp:cNvPr id="0" name=""/>
        <dsp:cNvSpPr/>
      </dsp:nvSpPr>
      <dsp:spPr>
        <a:xfrm>
          <a:off x="3752701" y="2132937"/>
          <a:ext cx="1638597" cy="1638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sng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Major contributions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sng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of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sng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Second Continental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sng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rPr>
            <a:t>Congress</a:t>
          </a:r>
        </a:p>
      </dsp:txBody>
      <dsp:txXfrm>
        <a:off x="3752701" y="2132937"/>
        <a:ext cx="1638597" cy="1638597"/>
      </dsp:txXfrm>
    </dsp:sp>
    <dsp:sp modelId="{A9695A5B-ADD4-4949-82DD-E16E102013DF}">
      <dsp:nvSpPr>
        <dsp:cNvPr id="0" name=""/>
        <dsp:cNvSpPr/>
      </dsp:nvSpPr>
      <dsp:spPr>
        <a:xfrm rot="16200000">
          <a:off x="4325866" y="1870675"/>
          <a:ext cx="492267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492267" y="161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559693" y="1874496"/>
        <a:ext cx="24613" cy="24613"/>
      </dsp:txXfrm>
    </dsp:sp>
    <dsp:sp modelId="{3B2A970C-8A6C-4472-BC08-9D5C718A4084}">
      <dsp:nvSpPr>
        <dsp:cNvPr id="0" name=""/>
        <dsp:cNvSpPr/>
      </dsp:nvSpPr>
      <dsp:spPr>
        <a:xfrm>
          <a:off x="3752701" y="2072"/>
          <a:ext cx="1638597" cy="1638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Organized an army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and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Appointed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George Washington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Commander of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Continental Army</a:t>
          </a:r>
        </a:p>
      </dsp:txBody>
      <dsp:txXfrm>
        <a:off x="3752701" y="2072"/>
        <a:ext cx="1638597" cy="1638597"/>
      </dsp:txXfrm>
    </dsp:sp>
    <dsp:sp modelId="{9C1E4B8E-2E25-475A-9A76-9F723075B76C}">
      <dsp:nvSpPr>
        <dsp:cNvPr id="0" name=""/>
        <dsp:cNvSpPr/>
      </dsp:nvSpPr>
      <dsp:spPr>
        <a:xfrm rot="20520000">
          <a:off x="5339152" y="2606871"/>
          <a:ext cx="492267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492267" y="161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520000">
        <a:off x="5572979" y="2610692"/>
        <a:ext cx="24613" cy="24613"/>
      </dsp:txXfrm>
    </dsp:sp>
    <dsp:sp modelId="{DE2DA0CA-E820-48E2-9A6E-9EDA1DF2D62A}">
      <dsp:nvSpPr>
        <dsp:cNvPr id="0" name=""/>
        <dsp:cNvSpPr/>
      </dsp:nvSpPr>
      <dsp:spPr>
        <a:xfrm>
          <a:off x="5779274" y="1474463"/>
          <a:ext cx="1638597" cy="1638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Offered Olive Branch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Petition</a:t>
          </a:r>
        </a:p>
      </dsp:txBody>
      <dsp:txXfrm>
        <a:off x="5779274" y="1474463"/>
        <a:ext cx="1638597" cy="1638597"/>
      </dsp:txXfrm>
    </dsp:sp>
    <dsp:sp modelId="{C34E9E79-6FC7-49CA-9281-2A900B502859}">
      <dsp:nvSpPr>
        <dsp:cNvPr id="0" name=""/>
        <dsp:cNvSpPr/>
      </dsp:nvSpPr>
      <dsp:spPr>
        <a:xfrm rot="3240000">
          <a:off x="4952111" y="3798060"/>
          <a:ext cx="492267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492267" y="161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240000">
        <a:off x="5185938" y="3801882"/>
        <a:ext cx="24613" cy="24613"/>
      </dsp:txXfrm>
    </dsp:sp>
    <dsp:sp modelId="{E47A6E57-1AC2-4506-96FE-4F125DDC8873}">
      <dsp:nvSpPr>
        <dsp:cNvPr id="0" name=""/>
        <dsp:cNvSpPr/>
      </dsp:nvSpPr>
      <dsp:spPr>
        <a:xfrm>
          <a:off x="5005192" y="3856843"/>
          <a:ext cx="1638597" cy="1638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Decided to issue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Paper money to pay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conflicts</a:t>
          </a:r>
        </a:p>
      </dsp:txBody>
      <dsp:txXfrm>
        <a:off x="5005192" y="3856843"/>
        <a:ext cx="1638597" cy="1638597"/>
      </dsp:txXfrm>
    </dsp:sp>
    <dsp:sp modelId="{A3F05B36-EF71-4D59-B8B4-00C524DB0A14}">
      <dsp:nvSpPr>
        <dsp:cNvPr id="0" name=""/>
        <dsp:cNvSpPr/>
      </dsp:nvSpPr>
      <dsp:spPr>
        <a:xfrm rot="7560000">
          <a:off x="3699620" y="3798060"/>
          <a:ext cx="492267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492267" y="161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560000">
        <a:off x="3933447" y="3801882"/>
        <a:ext cx="24613" cy="24613"/>
      </dsp:txXfrm>
    </dsp:sp>
    <dsp:sp modelId="{BCCFDBB7-D32E-4E29-A698-845B1D768D54}">
      <dsp:nvSpPr>
        <dsp:cNvPr id="0" name=""/>
        <dsp:cNvSpPr/>
      </dsp:nvSpPr>
      <dsp:spPr>
        <a:xfrm>
          <a:off x="2500210" y="3856843"/>
          <a:ext cx="1638597" cy="1638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Enlisted service of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Experienced European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Military officers</a:t>
          </a:r>
        </a:p>
      </dsp:txBody>
      <dsp:txXfrm>
        <a:off x="2500210" y="3856843"/>
        <a:ext cx="1638597" cy="1638597"/>
      </dsp:txXfrm>
    </dsp:sp>
    <dsp:sp modelId="{C910D2CD-1E84-4D8A-96F9-01DE3F3D55B4}">
      <dsp:nvSpPr>
        <dsp:cNvPr id="0" name=""/>
        <dsp:cNvSpPr/>
      </dsp:nvSpPr>
      <dsp:spPr>
        <a:xfrm rot="11880000">
          <a:off x="3312579" y="2606871"/>
          <a:ext cx="492267" cy="32255"/>
        </a:xfrm>
        <a:custGeom>
          <a:avLst/>
          <a:gdLst/>
          <a:ahLst/>
          <a:cxnLst/>
          <a:rect l="0" t="0" r="0" b="0"/>
          <a:pathLst>
            <a:path>
              <a:moveTo>
                <a:pt x="0" y="16127"/>
              </a:moveTo>
              <a:lnTo>
                <a:pt x="492267" y="161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1880000">
        <a:off x="3546406" y="2610692"/>
        <a:ext cx="24613" cy="24613"/>
      </dsp:txXfrm>
    </dsp:sp>
    <dsp:sp modelId="{91FF11BC-DE7F-4C6D-A489-D22822D8877E}">
      <dsp:nvSpPr>
        <dsp:cNvPr id="0" name=""/>
        <dsp:cNvSpPr/>
      </dsp:nvSpPr>
      <dsp:spPr>
        <a:xfrm>
          <a:off x="1726128" y="1474463"/>
          <a:ext cx="1638597" cy="1638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Introduced the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Articles of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Confederation</a:t>
          </a:r>
        </a:p>
      </dsp:txBody>
      <dsp:txXfrm>
        <a:off x="1726128" y="1474463"/>
        <a:ext cx="1638597" cy="1638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ahoma" pitchFamily="34" charset="0"/>
              </a:defRPr>
            </a:lvl1pPr>
          </a:lstStyle>
          <a:p>
            <a:fld id="{5B4082B6-7920-468F-AC3A-95FCF83326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2132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0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80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0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0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fld id="{F55334E6-CBEB-4D82-A612-9AF5DB2E95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172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6E7B4-8CF9-4613-A7E0-D2472FF72BB6}" type="slidenum">
              <a:rPr lang="en-US"/>
              <a:pPr/>
              <a:t>1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Following the Coercive Acts, the King sent General Thomas Gage to command the British troops and become Governor of Massachusetts</a:t>
            </a:r>
          </a:p>
          <a:p>
            <a:pPr>
              <a:buFontTx/>
              <a:buChar char="•"/>
            </a:pPr>
            <a:r>
              <a:rPr lang="en-US"/>
              <a:t>All trade ships were cut off from Boston</a:t>
            </a:r>
          </a:p>
          <a:p>
            <a:pPr>
              <a:buFontTx/>
              <a:buChar char="•"/>
            </a:pPr>
            <a:r>
              <a:rPr lang="en-US"/>
              <a:t>Any local boats were to be captured and destroyed</a:t>
            </a:r>
          </a:p>
          <a:p>
            <a:pPr>
              <a:buFontTx/>
              <a:buChar char="•"/>
            </a:pPr>
            <a:r>
              <a:rPr lang="en-US"/>
              <a:t>Many residents left Boston, but most remained</a:t>
            </a:r>
          </a:p>
          <a:p>
            <a:pPr>
              <a:buFontTx/>
              <a:buChar char="•"/>
            </a:pPr>
            <a:r>
              <a:rPr lang="en-US"/>
              <a:t>Flour, cattle, fish, and other food came pouring in from all over New England</a:t>
            </a:r>
          </a:p>
          <a:p>
            <a:pPr>
              <a:buFontTx/>
              <a:buChar char="•"/>
            </a:pPr>
            <a:r>
              <a:rPr lang="en-US"/>
              <a:t>The General Assembly of Mass. Met and proposed the Continental Congress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7A10B-4E5E-4218-A7DB-9F1AF796CBDA}" type="slidenum">
              <a:rPr lang="en-US"/>
              <a:pPr/>
              <a:t>25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Paine was brutal toward the King and toward the idea that things would end well</a:t>
            </a:r>
          </a:p>
          <a:p>
            <a:pPr>
              <a:buFontTx/>
              <a:buChar char="•"/>
            </a:pPr>
            <a:r>
              <a:rPr lang="en-US"/>
              <a:t>If he had argued calmly and reasonably, he would not have been inspiring</a:t>
            </a:r>
          </a:p>
          <a:p>
            <a:pPr>
              <a:buFontTx/>
              <a:buChar char="•"/>
            </a:pPr>
            <a:r>
              <a:rPr lang="en-US"/>
              <a:t>He had to inspire the ‘common man’ to reach for the musket above the fireplace</a:t>
            </a:r>
          </a:p>
          <a:p>
            <a:pPr>
              <a:buFontTx/>
              <a:buChar char="•"/>
            </a:pPr>
            <a:r>
              <a:rPr lang="en-US"/>
              <a:t>Common Sense reached across the seas and was translated into French, Dutch, and German</a:t>
            </a:r>
          </a:p>
          <a:p>
            <a:pPr>
              <a:buFontTx/>
              <a:buChar char="•"/>
            </a:pPr>
            <a:r>
              <a:rPr lang="en-US"/>
              <a:t>Within 3 months 120,000 copies were sold</a:t>
            </a:r>
          </a:p>
          <a:p>
            <a:pPr>
              <a:buFontTx/>
              <a:buChar char="•"/>
            </a:pPr>
            <a:r>
              <a:rPr lang="en-US"/>
              <a:t>Read by as many as a million people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8E99B-323C-49C8-B0C0-73876F0EA35E}" type="slidenum">
              <a:rPr lang="en-US"/>
              <a:pPr/>
              <a:t>27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Members included John Adams, Benjamin Franklin, Roger Sherman, Robert Livingston, and Thomas Jefferson</a:t>
            </a:r>
          </a:p>
          <a:p>
            <a:pPr>
              <a:buFontTx/>
              <a:buChar char="•"/>
            </a:pPr>
            <a:r>
              <a:rPr lang="en-US"/>
              <a:t>Jefferson was the least likely choice</a:t>
            </a:r>
          </a:p>
          <a:p>
            <a:pPr>
              <a:buFontTx/>
              <a:buChar char="•"/>
            </a:pPr>
            <a:r>
              <a:rPr lang="en-US"/>
              <a:t>At 33, he was the youngest delegate at Philadelphia</a:t>
            </a:r>
          </a:p>
          <a:p>
            <a:pPr>
              <a:buFontTx/>
              <a:buChar char="•"/>
            </a:pPr>
            <a:r>
              <a:rPr lang="en-US"/>
              <a:t>Adams or Franklin seemed to be the logical choice</a:t>
            </a:r>
          </a:p>
          <a:p>
            <a:pPr>
              <a:buFontTx/>
              <a:buChar char="•"/>
            </a:pPr>
            <a:r>
              <a:rPr lang="en-US"/>
              <a:t>Adams was actually first believed to be the author of “Common Sense”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03B45-9918-43C1-90CA-44F6721787C4}" type="slidenum">
              <a:rPr lang="en-US"/>
              <a:pPr/>
              <a:t>2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Patrick Henry said “I am not a Virginian, but an American.”</a:t>
            </a:r>
          </a:p>
          <a:p>
            <a:pPr>
              <a:buFontTx/>
              <a:buChar char="•"/>
            </a:pPr>
            <a:r>
              <a:rPr lang="en-US"/>
              <a:t>Paul Revere rode into town with news: the Massachusetts Government had passed the Suffolk Resolves. This said they would collect their own taxes and keep them from the King until the Coercive Acts are repealed.</a:t>
            </a:r>
          </a:p>
          <a:p>
            <a:pPr>
              <a:buFontTx/>
              <a:buChar char="•"/>
            </a:pPr>
            <a:r>
              <a:rPr lang="en-US"/>
              <a:t>Colonists began to sabotage General Gage: sinking barges, burning the hay beds of soldiers, overturning wagons, stealing guns and powder</a:t>
            </a:r>
          </a:p>
          <a:p>
            <a:pPr>
              <a:buFontTx/>
              <a:buChar char="•"/>
            </a:pPr>
            <a:r>
              <a:rPr lang="en-US"/>
              <a:t>Militia began organizing and training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ABDC0-97F4-4595-B48E-B9B4F8148748}" type="slidenum">
              <a:rPr lang="en-US"/>
              <a:pPr/>
              <a:t>4</a:t>
            </a:fld>
            <a:endParaRPr lang="en-US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4,000 British troops</a:t>
            </a:r>
          </a:p>
          <a:p>
            <a:pPr>
              <a:buFontTx/>
              <a:buChar char="•"/>
            </a:pPr>
            <a:r>
              <a:rPr lang="en-US"/>
              <a:t>16,000 citizens</a:t>
            </a:r>
          </a:p>
          <a:p>
            <a:pPr>
              <a:buFontTx/>
              <a:buChar char="•"/>
            </a:pPr>
            <a:r>
              <a:rPr lang="en-US"/>
              <a:t>British troops were shooting at targets down by the Bay. None could hit the target. A farmer laughed at them and was challenged to hit the target. They loaded 5 muskets for him, but he said he only needed one. He hit the target and said he had a boy at home that outshoot them also.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D5C77-5EC4-421B-B21B-D72269F33EB2}" type="slidenum">
              <a:rPr lang="en-US"/>
              <a:pPr/>
              <a:t>5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Many British officers were deserting due to poor pay, rotten food, offers of land and a new start.</a:t>
            </a:r>
          </a:p>
          <a:p>
            <a:pPr>
              <a:buFontTx/>
              <a:buChar char="•"/>
            </a:pPr>
            <a:r>
              <a:rPr lang="en-US"/>
              <a:t>Gage ordered punishment for deserters</a:t>
            </a:r>
          </a:p>
          <a:p>
            <a:pPr>
              <a:buFontTx/>
              <a:buChar char="•"/>
            </a:pPr>
            <a:r>
              <a:rPr lang="en-US"/>
              <a:t>Normal punishment would be hanging, but he could not afford to lose any more officers</a:t>
            </a:r>
          </a:p>
          <a:p>
            <a:pPr>
              <a:buFontTx/>
              <a:buChar char="•"/>
            </a:pPr>
            <a:r>
              <a:rPr lang="en-US"/>
              <a:t>1,000 lashes, at 250 per week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B2085-641A-40D4-B9A8-52B27EDF433F}" type="slidenum">
              <a:rPr lang="en-US"/>
              <a:pPr/>
              <a:t>8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Three men rode out</a:t>
            </a:r>
          </a:p>
          <a:p>
            <a:pPr>
              <a:buFontTx/>
              <a:buChar char="•"/>
            </a:pPr>
            <a:r>
              <a:rPr lang="en-US"/>
              <a:t>Revere and Dawes were captured, but took off on the soldiers</a:t>
            </a:r>
          </a:p>
          <a:p>
            <a:pPr>
              <a:buFontTx/>
              <a:buChar char="•"/>
            </a:pPr>
            <a:r>
              <a:rPr lang="en-US"/>
              <a:t>Dawes was able to escape, but Revere was captured again</a:t>
            </a:r>
          </a:p>
          <a:p>
            <a:pPr>
              <a:buFontTx/>
              <a:buChar char="•"/>
            </a:pPr>
            <a:r>
              <a:rPr lang="en-US"/>
              <a:t>With a gun pointed to his head, Revere told them of the plan and was then released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743C8-F397-4DEF-955B-12951FCF6B95}" type="slidenum">
              <a:rPr lang="en-US"/>
              <a:pPr/>
              <a:t>12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Fighting again broke out as the redcoats were leaving Concord</a:t>
            </a:r>
          </a:p>
          <a:p>
            <a:pPr>
              <a:buFontTx/>
              <a:buChar char="•"/>
            </a:pPr>
            <a:r>
              <a:rPr lang="en-US"/>
              <a:t>As they march back to Boston, the British are fired on from all sides as more countrymen arrive</a:t>
            </a:r>
          </a:p>
          <a:p>
            <a:pPr>
              <a:buFontTx/>
              <a:buChar char="•"/>
            </a:pPr>
            <a:r>
              <a:rPr lang="en-US"/>
              <a:t>The British begin to run and fire back</a:t>
            </a:r>
          </a:p>
          <a:p>
            <a:pPr>
              <a:buFontTx/>
              <a:buChar char="•"/>
            </a:pPr>
            <a:r>
              <a:rPr lang="en-US"/>
              <a:t>The British doubled back and attacked from behind</a:t>
            </a:r>
          </a:p>
          <a:p>
            <a:pPr>
              <a:buFontTx/>
              <a:buChar char="•"/>
            </a:pPr>
            <a:r>
              <a:rPr lang="en-US"/>
              <a:t>The British attacked Americans in their houses and skewered them with their bayonets</a:t>
            </a:r>
          </a:p>
          <a:p>
            <a:pPr>
              <a:buFontTx/>
              <a:buChar char="•"/>
            </a:pPr>
            <a:r>
              <a:rPr lang="en-US"/>
              <a:t>The Americans kept coming</a:t>
            </a:r>
          </a:p>
          <a:p>
            <a:pPr>
              <a:buFontTx/>
              <a:buChar char="•"/>
            </a:pPr>
            <a:r>
              <a:rPr lang="en-US"/>
              <a:t>Each time an American was killed, two more arrived to take his place</a:t>
            </a:r>
          </a:p>
          <a:p>
            <a:pPr>
              <a:buFontTx/>
              <a:buChar char="•"/>
            </a:pPr>
            <a:r>
              <a:rPr lang="en-US"/>
              <a:t>The British are exhausted from marching for 20 hours</a:t>
            </a:r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88A47-05E8-41E6-95BF-13D4179225F2}" type="slidenum">
              <a:rPr lang="en-US"/>
              <a:pPr/>
              <a:t>14</a:t>
            </a:fld>
            <a:endParaRPr lang="en-US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D9C15-2A8E-40EB-90AF-9C18E9A429F9}" type="slidenum">
              <a:rPr lang="en-US"/>
              <a:pPr/>
              <a:t>16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Americans wanted to be on higher ground</a:t>
            </a:r>
          </a:p>
          <a:p>
            <a:pPr>
              <a:buFontTx/>
              <a:buChar char="•"/>
            </a:pPr>
            <a:r>
              <a:rPr lang="en-US"/>
              <a:t>Harbor was full of British warships</a:t>
            </a:r>
          </a:p>
          <a:p>
            <a:pPr>
              <a:buFontTx/>
              <a:buChar char="•"/>
            </a:pPr>
            <a:r>
              <a:rPr lang="en-US"/>
              <a:t>Americans built a fortified redoubt 160 ft long and 80 ft wide</a:t>
            </a:r>
          </a:p>
          <a:p>
            <a:pPr>
              <a:buFontTx/>
              <a:buChar char="•"/>
            </a:pPr>
            <a:r>
              <a:rPr lang="en-US"/>
              <a:t>Better farmers than they were soldiers</a:t>
            </a:r>
          </a:p>
          <a:p>
            <a:pPr>
              <a:buFontTx/>
              <a:buChar char="•"/>
            </a:pPr>
            <a:r>
              <a:rPr lang="en-US"/>
              <a:t>Worked all through the night</a:t>
            </a:r>
          </a:p>
          <a:p>
            <a:pPr>
              <a:buFontTx/>
              <a:buChar char="•"/>
            </a:pPr>
            <a:r>
              <a:rPr lang="en-US"/>
              <a:t>British woke to see a wall 6 feet high and 1 foot thick, 50 yards in length</a:t>
            </a:r>
          </a:p>
          <a:p>
            <a:pPr>
              <a:buFontTx/>
              <a:buChar char="•"/>
            </a:pPr>
            <a:r>
              <a:rPr lang="en-US"/>
              <a:t>British warships began to bomb away</a:t>
            </a:r>
          </a:p>
          <a:p>
            <a:pPr>
              <a:buFontTx/>
              <a:buChar char="•"/>
            </a:pPr>
            <a:r>
              <a:rPr lang="en-US"/>
              <a:t>Men wanted to save their rum and water, Asa Pollard had his head taken off</a:t>
            </a:r>
          </a:p>
          <a:p>
            <a:pPr>
              <a:buFontTx/>
              <a:buChar char="•"/>
            </a:pPr>
            <a:r>
              <a:rPr lang="en-US"/>
              <a:t>With no luck, they move in</a:t>
            </a:r>
          </a:p>
          <a:p>
            <a:pPr>
              <a:buFontTx/>
              <a:buChar char="•"/>
            </a:pPr>
            <a:r>
              <a:rPr lang="en-US"/>
              <a:t>Some that deserted were hanged</a:t>
            </a:r>
          </a:p>
          <a:p>
            <a:pPr>
              <a:buFontTx/>
              <a:buChar char="•"/>
            </a:pPr>
            <a:r>
              <a:rPr lang="en-US"/>
              <a:t>British officers whipped the reluctant ones with their swords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1427C-A36D-4BBE-81B3-A3F7759842C3}" type="slidenum">
              <a:rPr lang="en-US"/>
              <a:pPr/>
              <a:t>21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Washington sent John Knox to get the guns at Fort Ticonderoga</a:t>
            </a:r>
          </a:p>
          <a:p>
            <a:pPr>
              <a:buFontTx/>
              <a:buChar char="•"/>
            </a:pPr>
            <a:r>
              <a:rPr lang="en-US"/>
              <a:t>Guns ranged from 4 to 20 pounders</a:t>
            </a:r>
          </a:p>
          <a:p>
            <a:pPr>
              <a:buFontTx/>
              <a:buChar char="•"/>
            </a:pPr>
            <a:r>
              <a:rPr lang="en-US"/>
              <a:t>Ranged from from 1 foot to 11 feet in length</a:t>
            </a:r>
          </a:p>
          <a:p>
            <a:pPr>
              <a:buFontTx/>
              <a:buChar char="•"/>
            </a:pPr>
            <a:r>
              <a:rPr lang="en-US"/>
              <a:t>Total of 119,000 lbs.</a:t>
            </a:r>
          </a:p>
          <a:p>
            <a:pPr>
              <a:buFontTx/>
              <a:buChar char="•"/>
            </a:pPr>
            <a:r>
              <a:rPr lang="en-US"/>
              <a:t>Left to get the guns on December 9</a:t>
            </a:r>
          </a:p>
          <a:p>
            <a:pPr>
              <a:buFontTx/>
              <a:buChar char="•"/>
            </a:pPr>
            <a:r>
              <a:rPr lang="en-US"/>
              <a:t>Total trip took 6 weeks</a:t>
            </a:r>
          </a:p>
          <a:p>
            <a:pPr>
              <a:buFontTx/>
              <a:buChar char="•"/>
            </a:pPr>
            <a:r>
              <a:rPr lang="en-US"/>
              <a:t>Brought through the mountains and across frozen rivers</a:t>
            </a:r>
          </a:p>
          <a:p>
            <a:pPr>
              <a:buFontTx/>
              <a:buChar char="•"/>
            </a:pPr>
            <a:r>
              <a:rPr lang="en-US"/>
              <a:t>Demonstrate how they got through mountains</a:t>
            </a:r>
          </a:p>
          <a:p>
            <a:pPr>
              <a:buFontTx/>
              <a:buChar char="•"/>
            </a:pPr>
            <a:r>
              <a:rPr lang="en-US"/>
              <a:t>Cut holes in the frozen rivers to make them stronger</a:t>
            </a:r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652963"/>
            <a:ext cx="7578725" cy="100965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662613"/>
            <a:ext cx="7553325" cy="9366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05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05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3B79C1-3B37-4C4C-ACC1-9E33660D6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0A86D-6FF7-4886-974A-E9713A4E02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23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50129-4495-46AA-A29A-EABC508D3A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045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523194-5697-4E7A-885F-145B6AC23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66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50825" y="1706563"/>
            <a:ext cx="8642350" cy="4962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1336B7-123E-4276-B1D3-30A7ADF0F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93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0825" y="260350"/>
            <a:ext cx="8642350" cy="6408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3266F7-7BDA-40CD-9146-FA17A8256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90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8642350" cy="2405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4264025"/>
            <a:ext cx="8642350" cy="2405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B2C701-8908-4311-9B45-C6C8EAB62C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47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5F705-7EDD-41D0-A686-F44963959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05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1A374-1AD6-4DBE-BE4F-66C56EF3F8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80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BD845-5C84-4D70-85DA-6BF806752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2028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D26CC-6066-491F-9546-96276FE83A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33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85398-94D3-42B8-AB8E-354E0EFC15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71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3CDD7-0383-4D31-A5F3-D543F5001B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185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76DF3-7BF5-4165-B86F-6CCD59A12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24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875CC-6D6D-4511-9A17-9B1352BE6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06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19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49ADF422-9BE9-4392-82AE-3B655B9E85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151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42350" cy="1554163"/>
          </a:xfrm>
        </p:spPr>
        <p:txBody>
          <a:bodyPr/>
          <a:lstStyle/>
          <a:p>
            <a:pPr algn="r"/>
            <a:r>
              <a:rPr lang="en-US" sz="4400" b="1"/>
              <a:t>Ch 4</a:t>
            </a:r>
            <a:br>
              <a:rPr lang="en-US" sz="4400" b="1"/>
            </a:br>
            <a:r>
              <a:rPr lang="en-US" sz="4400" b="1"/>
              <a:t>The American Revolution</a:t>
            </a:r>
          </a:p>
        </p:txBody>
      </p:sp>
      <p:pic>
        <p:nvPicPr>
          <p:cNvPr id="2053" name="Picture 5" descr="washington-delaware-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8763000" cy="50673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6292" name="Picture 4" descr="DSC0029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81200" y="0"/>
            <a:ext cx="5145088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>
                <a:latin typeface="Tahoma" pitchFamily="34" charset="0"/>
              </a:rPr>
              <a:t>Seventy armed minutemen waited for the British at Lexington </a:t>
            </a:r>
          </a:p>
          <a:p>
            <a:r>
              <a:rPr lang="en-US" sz="3600">
                <a:latin typeface="Tahoma" pitchFamily="34" charset="0"/>
              </a:rPr>
              <a:t>A British officer yelled “fire!” and the shooting started</a:t>
            </a:r>
          </a:p>
          <a:p>
            <a:r>
              <a:rPr lang="en-US" sz="3600">
                <a:latin typeface="Tahoma" pitchFamily="34" charset="0"/>
              </a:rPr>
              <a:t>Militia ran</a:t>
            </a:r>
          </a:p>
          <a:p>
            <a:r>
              <a:rPr lang="en-US" sz="3600">
                <a:latin typeface="Tahoma" pitchFamily="34" charset="0"/>
              </a:rPr>
              <a:t>Redcoats continued their last six miles to Concord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33400"/>
            <a:ext cx="8893175" cy="868363"/>
          </a:xfrm>
        </p:spPr>
        <p:txBody>
          <a:bodyPr/>
          <a:lstStyle/>
          <a:p>
            <a:endParaRPr lang="en-US" b="1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400">
                <a:latin typeface="Tahoma" pitchFamily="34" charset="0"/>
              </a:rPr>
              <a:t>Alarm bells rang in Concord</a:t>
            </a:r>
          </a:p>
          <a:p>
            <a:pPr>
              <a:lnSpc>
                <a:spcPct val="90000"/>
              </a:lnSpc>
            </a:pPr>
            <a:r>
              <a:rPr lang="en-US" sz="4400">
                <a:latin typeface="Tahoma" pitchFamily="34" charset="0"/>
              </a:rPr>
              <a:t>British soldiers took what they could find and tried to burn the rest</a:t>
            </a:r>
          </a:p>
          <a:p>
            <a:pPr>
              <a:lnSpc>
                <a:spcPct val="90000"/>
              </a:lnSpc>
            </a:pPr>
            <a:r>
              <a:rPr lang="en-US" sz="4400">
                <a:latin typeface="Tahoma" pitchFamily="34" charset="0"/>
              </a:rPr>
              <a:t>British were getting surrounded and had to retreat back to Boston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600" decel="1000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  <p:bldP spid="271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33400"/>
            <a:ext cx="8893175" cy="868363"/>
          </a:xfrm>
        </p:spPr>
        <p:txBody>
          <a:bodyPr/>
          <a:lstStyle/>
          <a:p>
            <a:r>
              <a:rPr lang="en-US" b="1"/>
              <a:t>Second Continental Congress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0" y="1543050"/>
          <a:ext cx="9144000" cy="549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/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229600" cy="808038"/>
          </a:xfrm>
        </p:spPr>
        <p:txBody>
          <a:bodyPr/>
          <a:lstStyle/>
          <a:p>
            <a:endParaRPr lang="en-US" b="1"/>
          </a:p>
        </p:txBody>
      </p:sp>
      <p:sp>
        <p:nvSpPr>
          <p:cNvPr id="1239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>
                <a:latin typeface="Tahoma" pitchFamily="34" charset="0"/>
              </a:rPr>
              <a:t>After the Battles of Lexington and Concord, the two armies faced off in Boston</a:t>
            </a:r>
          </a:p>
          <a:p>
            <a:pPr>
              <a:lnSpc>
                <a:spcPct val="90000"/>
              </a:lnSpc>
            </a:pPr>
            <a:r>
              <a:rPr lang="en-US" sz="4400">
                <a:latin typeface="Tahoma" pitchFamily="34" charset="0"/>
              </a:rPr>
              <a:t>"Don't fire until you see the whites of their eyes.“</a:t>
            </a:r>
          </a:p>
          <a:p>
            <a:pPr>
              <a:lnSpc>
                <a:spcPct val="90000"/>
              </a:lnSpc>
            </a:pPr>
            <a:r>
              <a:rPr lang="en-US" sz="4400">
                <a:latin typeface="Tahoma" pitchFamily="34" charset="0"/>
              </a:rPr>
              <a:t>Battle of Bunker Hill was fought on Breed’s Hill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2804" name="Picture 4" descr="BunkerHill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8200" y="0"/>
            <a:ext cx="7458075" cy="7696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sz="4800" b="1"/>
              <a:t>Battle of Bunker Hill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>
                <a:latin typeface="Tahoma" pitchFamily="34" charset="0"/>
              </a:rPr>
              <a:t>Two attacks of the hill were turned back</a:t>
            </a:r>
          </a:p>
          <a:p>
            <a:r>
              <a:rPr lang="en-US">
                <a:latin typeface="Tahoma" pitchFamily="34" charset="0"/>
              </a:rPr>
              <a:t>Americans were soon running out of ammunition </a:t>
            </a:r>
          </a:p>
          <a:p>
            <a:r>
              <a:rPr lang="en-US">
                <a:latin typeface="Tahoma" pitchFamily="34" charset="0"/>
              </a:rPr>
              <a:t>On third attack the British succeeded in overrunning them </a:t>
            </a:r>
          </a:p>
          <a:p>
            <a:r>
              <a:rPr lang="en-US">
                <a:latin typeface="Tahoma" pitchFamily="34" charset="0"/>
              </a:rPr>
              <a:t>Most of the Americans were able to withdraw</a:t>
            </a:r>
          </a:p>
          <a:p>
            <a:r>
              <a:rPr lang="en-US">
                <a:latin typeface="Tahoma" pitchFamily="34" charset="0"/>
              </a:rPr>
              <a:t>Thirty were caught and killed by the British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sz="4800" b="1"/>
              <a:t>Battle of Bunker Hill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72200" y="1981200"/>
            <a:ext cx="2971800" cy="4267200"/>
          </a:xfrm>
        </p:spPr>
        <p:txBody>
          <a:bodyPr/>
          <a:lstStyle/>
          <a:p>
            <a:r>
              <a:rPr lang="en-US" sz="3600"/>
              <a:t>British casualties were 1000</a:t>
            </a:r>
          </a:p>
          <a:p>
            <a:r>
              <a:rPr lang="en-US" sz="3600"/>
              <a:t>American casualties were 450</a:t>
            </a:r>
          </a:p>
        </p:txBody>
      </p:sp>
      <p:pic>
        <p:nvPicPr>
          <p:cNvPr id="129029" name="Picture 5" descr="BunkerHilll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" y="1752600"/>
            <a:ext cx="6096000" cy="48434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8340" name="Picture 4" descr="DSC003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05000" y="0"/>
            <a:ext cx="5141913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0388" name="Picture 4" descr="DSC00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33400"/>
            <a:ext cx="8893175" cy="868363"/>
          </a:xfrm>
        </p:spPr>
        <p:txBody>
          <a:bodyPr/>
          <a:lstStyle/>
          <a:p>
            <a:r>
              <a:rPr lang="en-US" sz="4800" b="1"/>
              <a:t>First Continental Congress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06563"/>
            <a:ext cx="8991600" cy="5151437"/>
          </a:xfrm>
        </p:spPr>
        <p:txBody>
          <a:bodyPr/>
          <a:lstStyle/>
          <a:p>
            <a:r>
              <a:rPr lang="en-US" sz="4400">
                <a:latin typeface="Tahoma" pitchFamily="34" charset="0"/>
              </a:rPr>
              <a:t>56 delegates</a:t>
            </a:r>
          </a:p>
          <a:p>
            <a:r>
              <a:rPr lang="en-US" sz="4400">
                <a:latin typeface="Tahoma" pitchFamily="34" charset="0"/>
              </a:rPr>
              <a:t>Carpenter’s Hall, Philadelphia</a:t>
            </a:r>
          </a:p>
          <a:p>
            <a:r>
              <a:rPr lang="en-US" sz="4400">
                <a:latin typeface="Tahoma" pitchFamily="34" charset="0"/>
              </a:rPr>
              <a:t>Middle-aged, well-educated, property owners</a:t>
            </a:r>
          </a:p>
          <a:p>
            <a:r>
              <a:rPr lang="en-US" sz="4400">
                <a:latin typeface="Tahoma" pitchFamily="34" charset="0"/>
              </a:rPr>
              <a:t>Intense debates whether to fight of seek peace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00" decel="100000" fill="hold"/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00" decel="100000" fill="hold"/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0" decel="100000" fill="hold"/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00" decel="100000" fill="hold"/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/>
      <p:bldP spid="265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2436" name="Picture 4" descr="DSC003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Dorchester Heights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>
                <a:latin typeface="Tahoma" pitchFamily="34" charset="0"/>
              </a:rPr>
              <a:t>Washington had the guns from Fort Ticonderoga brought in.</a:t>
            </a:r>
          </a:p>
          <a:p>
            <a:r>
              <a:rPr lang="en-US" sz="4000">
                <a:latin typeface="Tahoma" pitchFamily="34" charset="0"/>
              </a:rPr>
              <a:t>Henry Knox brought 59 guns 300 miles.</a:t>
            </a:r>
          </a:p>
          <a:p>
            <a:r>
              <a:rPr lang="en-US" sz="4000">
                <a:latin typeface="Tahoma" pitchFamily="34" charset="0"/>
              </a:rPr>
              <a:t>Washington took Dorchester Heights and the British left Boston.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  <p:bldP spid="27955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4852" name="Picture 4" descr="FtTiconderog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914400" y="0"/>
            <a:ext cx="10439400" cy="70469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6900" name="Picture 4" descr="FortTiconderog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32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8948" name="Picture 4" descr="fort ticonderog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533400" y="773113"/>
            <a:ext cx="9982200" cy="6084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sz="4800" b="1"/>
              <a:t>Common Sense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5257800"/>
          </a:xfrm>
        </p:spPr>
        <p:txBody>
          <a:bodyPr/>
          <a:lstStyle/>
          <a:p>
            <a:r>
              <a:rPr lang="en-US" sz="2800" b="1" i="1" u="sng">
                <a:solidFill>
                  <a:srgbClr val="FF0000"/>
                </a:solidFill>
                <a:latin typeface="Tahoma" pitchFamily="34" charset="0"/>
              </a:rPr>
              <a:t>Common Sense</a:t>
            </a:r>
            <a:r>
              <a:rPr lang="en-US" sz="2800">
                <a:latin typeface="Tahoma" pitchFamily="34" charset="0"/>
              </a:rPr>
              <a:t> was the most influential political pamphlet ever written.</a:t>
            </a:r>
          </a:p>
          <a:p>
            <a:r>
              <a:rPr lang="en-US" sz="2800" i="1" u="sng">
                <a:latin typeface="Tahoma" pitchFamily="34" charset="0"/>
              </a:rPr>
              <a:t>Common Sense </a:t>
            </a:r>
            <a:r>
              <a:rPr lang="en-US" sz="2800">
                <a:latin typeface="Tahoma" pitchFamily="34" charset="0"/>
              </a:rPr>
              <a:t>was written for the ‘common man’; men who would shed their blood in the rebellion.</a:t>
            </a:r>
            <a:endParaRPr lang="en-US" sz="2400"/>
          </a:p>
        </p:txBody>
      </p:sp>
      <p:pic>
        <p:nvPicPr>
          <p:cNvPr id="131077" name="Picture 5" descr="tpa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1981200"/>
            <a:ext cx="4316413" cy="43846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39825"/>
          </a:xfrm>
        </p:spPr>
        <p:txBody>
          <a:bodyPr/>
          <a:lstStyle/>
          <a:p>
            <a:r>
              <a:rPr lang="en-US" sz="4800" b="1"/>
              <a:t>Declaring Independence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4000" i="1" u="sng">
                <a:latin typeface="Tahoma" pitchFamily="34" charset="0"/>
              </a:rPr>
              <a:t>Common Sense</a:t>
            </a:r>
            <a:r>
              <a:rPr lang="en-US" sz="4000">
                <a:latin typeface="Tahoma" pitchFamily="34" charset="0"/>
              </a:rPr>
              <a:t> - huge impact on hearts and minds of Americans.</a:t>
            </a:r>
          </a:p>
          <a:p>
            <a:endParaRPr lang="en-US" sz="4000">
              <a:latin typeface="Tahoma" pitchFamily="34" charset="0"/>
            </a:endParaRPr>
          </a:p>
          <a:p>
            <a:r>
              <a:rPr lang="en-US" sz="4000">
                <a:latin typeface="Tahoma" pitchFamily="34" charset="0"/>
              </a:rPr>
              <a:t>On July 2, 1776, the Second Continental Congress declared independence from Great Britain.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648200" cy="4953000"/>
          </a:xfrm>
        </p:spPr>
        <p:txBody>
          <a:bodyPr/>
          <a:lstStyle/>
          <a:p>
            <a:r>
              <a:rPr lang="en-US" sz="4000">
                <a:latin typeface="Tahoma" pitchFamily="34" charset="0"/>
              </a:rPr>
              <a:t>A 5 member committee prepared the Declaration</a:t>
            </a:r>
          </a:p>
          <a:p>
            <a:r>
              <a:rPr lang="en-US" sz="4000">
                <a:latin typeface="Tahoma" pitchFamily="34" charset="0"/>
              </a:rPr>
              <a:t>The Declaration was written by Thomas Jefferson</a:t>
            </a:r>
          </a:p>
          <a:p>
            <a:pPr>
              <a:buFontTx/>
              <a:buNone/>
            </a:pPr>
            <a:endParaRPr lang="en-US" sz="4000">
              <a:latin typeface="Tahoma" pitchFamily="34" charset="0"/>
            </a:endParaRPr>
          </a:p>
        </p:txBody>
      </p:sp>
      <p:pic>
        <p:nvPicPr>
          <p:cNvPr id="135174" name="Picture 6" descr="Thomas_Jefferson_re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81600" y="1676400"/>
            <a:ext cx="3379788" cy="495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1" name="Picture 5" descr="Draftcrop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2209800"/>
            <a:ext cx="8686800" cy="36845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6019800"/>
            <a:ext cx="7848600" cy="1066800"/>
          </a:xfrm>
        </p:spPr>
        <p:txBody>
          <a:bodyPr/>
          <a:lstStyle/>
          <a:p>
            <a:r>
              <a:rPr lang="en-US" sz="2800">
                <a:latin typeface="Tahoma" pitchFamily="34" charset="0"/>
              </a:rPr>
              <a:t>The Declaration was adopted on July 4, 1776.</a:t>
            </a:r>
          </a:p>
          <a:p>
            <a:endParaRPr lang="en-US" sz="2800">
              <a:latin typeface="Tahoma" pitchFamily="34" charset="0"/>
            </a:endParaRPr>
          </a:p>
        </p:txBody>
      </p:sp>
      <p:pic>
        <p:nvPicPr>
          <p:cNvPr id="139270" name="Picture 6" descr="Declaration_independ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457200"/>
            <a:ext cx="8534400" cy="55959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4000">
                <a:latin typeface="Tahoma" pitchFamily="34" charset="0"/>
              </a:rPr>
              <a:t>Encouraged peaceful boycotts of British goods </a:t>
            </a:r>
          </a:p>
          <a:p>
            <a:r>
              <a:rPr lang="en-US" sz="4000">
                <a:latin typeface="Tahoma" pitchFamily="34" charset="0"/>
              </a:rPr>
              <a:t>Began preparing for war</a:t>
            </a:r>
          </a:p>
          <a:p>
            <a:r>
              <a:rPr lang="en-US" sz="4000">
                <a:latin typeface="Tahoma" pitchFamily="34" charset="0"/>
              </a:rPr>
              <a:t>Drafted a Declaration of Rights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9144000" cy="868363"/>
          </a:xfrm>
        </p:spPr>
        <p:txBody>
          <a:bodyPr/>
          <a:lstStyle/>
          <a:p>
            <a:r>
              <a:rPr lang="en-US" b="1"/>
              <a:t>Battles of Lexington and Concord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10000" cy="5257800"/>
          </a:xfrm>
        </p:spPr>
        <p:txBody>
          <a:bodyPr/>
          <a:lstStyle/>
          <a:p>
            <a:r>
              <a:rPr lang="en-US" sz="3600">
                <a:latin typeface="Tahoma" pitchFamily="34" charset="0"/>
              </a:rPr>
              <a:t>More British troops arrive in Boston</a:t>
            </a:r>
          </a:p>
          <a:p>
            <a:r>
              <a:rPr lang="en-US" sz="3600">
                <a:latin typeface="Tahoma" pitchFamily="34" charset="0"/>
              </a:rPr>
              <a:t>More American Militia are being organized</a:t>
            </a:r>
          </a:p>
          <a:p>
            <a:endParaRPr lang="en-US" sz="3600">
              <a:latin typeface="Tahoma" pitchFamily="34" charset="0"/>
            </a:endParaRPr>
          </a:p>
        </p:txBody>
      </p:sp>
      <p:pic>
        <p:nvPicPr>
          <p:cNvPr id="267268" name="Picture 4" descr="Paul_revere_ri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43400" y="1752600"/>
            <a:ext cx="4605338" cy="4876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6974 -0.93542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61" y="-4678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6974 -0.93542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61" y="-4678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1007 -1.08889 L 3.88889E-6 -1.1111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3" y="5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  <p:bldP spid="267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7508" name="Picture 4" descr="paul rever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81200" y="0"/>
            <a:ext cx="54864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33400"/>
            <a:ext cx="8893175" cy="868363"/>
          </a:xfrm>
        </p:spPr>
        <p:txBody>
          <a:bodyPr/>
          <a:lstStyle/>
          <a:p>
            <a:r>
              <a:rPr lang="en-US" b="1"/>
              <a:t>Battles of Lexington and Concord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sz="4400">
                <a:latin typeface="Tahoma" pitchFamily="34" charset="0"/>
              </a:rPr>
              <a:t>Gage learned of a military arsenal in Concord</a:t>
            </a:r>
          </a:p>
          <a:p>
            <a:r>
              <a:rPr lang="en-US" sz="4400">
                <a:latin typeface="Tahoma" pitchFamily="34" charset="0"/>
              </a:rPr>
              <a:t>Sent troops to capture the weapons</a:t>
            </a:r>
          </a:p>
          <a:p>
            <a:r>
              <a:rPr lang="en-US" sz="4400">
                <a:latin typeface="Tahoma" pitchFamily="34" charset="0"/>
              </a:rPr>
              <a:t>Spies were aware of Gage’s plan</a:t>
            </a:r>
          </a:p>
          <a:p>
            <a:endParaRPr lang="en-US" sz="4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684" name="Picture 4" descr="PaulRevere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3400" y="-31750"/>
            <a:ext cx="8153400" cy="68897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>
                <a:latin typeface="Tahoma" pitchFamily="34" charset="0"/>
              </a:rPr>
              <a:t>Revere and others got the lantern signal from the Old North Church</a:t>
            </a:r>
          </a:p>
          <a:p>
            <a:r>
              <a:rPr lang="en-US" sz="4000">
                <a:latin typeface="Tahoma" pitchFamily="34" charset="0"/>
              </a:rPr>
              <a:t>They rode through the countryside yelling “the regulars are coming!”</a:t>
            </a:r>
          </a:p>
          <a:p>
            <a:r>
              <a:rPr lang="en-US" sz="4000">
                <a:latin typeface="Tahoma" pitchFamily="34" charset="0"/>
              </a:rPr>
              <a:t>Revere was captured by British troops and later released</a:t>
            </a:r>
          </a:p>
          <a:p>
            <a:endParaRPr lang="en-US" sz="4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4244" name="Picture 4" descr="DSC002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28800" y="0"/>
            <a:ext cx="5145088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etition">
  <a:themeElements>
    <a:clrScheme name="Competition 1">
      <a:dk1>
        <a:srgbClr val="000066"/>
      </a:dk1>
      <a:lt1>
        <a:srgbClr val="FFFFFF"/>
      </a:lt1>
      <a:dk2>
        <a:srgbClr val="000066"/>
      </a:dk2>
      <a:lt2>
        <a:srgbClr val="5C1F00"/>
      </a:lt2>
      <a:accent1>
        <a:srgbClr val="FF1515"/>
      </a:accent1>
      <a:accent2>
        <a:srgbClr val="381AEA"/>
      </a:accent2>
      <a:accent3>
        <a:srgbClr val="FFFFFF"/>
      </a:accent3>
      <a:accent4>
        <a:srgbClr val="000056"/>
      </a:accent4>
      <a:accent5>
        <a:srgbClr val="FFAAAA"/>
      </a:accent5>
      <a:accent6>
        <a:srgbClr val="3216D4"/>
      </a:accent6>
      <a:hlink>
        <a:srgbClr val="FFFFFF"/>
      </a:hlink>
      <a:folHlink>
        <a:srgbClr val="0000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000066"/>
        </a:dk1>
        <a:lt1>
          <a:srgbClr val="FFFFFF"/>
        </a:lt1>
        <a:dk2>
          <a:srgbClr val="000066"/>
        </a:dk2>
        <a:lt2>
          <a:srgbClr val="5C1F00"/>
        </a:lt2>
        <a:accent1>
          <a:srgbClr val="FF1515"/>
        </a:accent1>
        <a:accent2>
          <a:srgbClr val="381AEA"/>
        </a:accent2>
        <a:accent3>
          <a:srgbClr val="FFFFFF"/>
        </a:accent3>
        <a:accent4>
          <a:srgbClr val="000056"/>
        </a:accent4>
        <a:accent5>
          <a:srgbClr val="FFAAAA"/>
        </a:accent5>
        <a:accent6>
          <a:srgbClr val="3216D4"/>
        </a:accent6>
        <a:hlink>
          <a:srgbClr val="FFFF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U.S. flag design template</Template>
  <TotalTime>3575</TotalTime>
  <Words>1140</Words>
  <Application>Microsoft Office PowerPoint</Application>
  <PresentationFormat>On-screen Show (4:3)</PresentationFormat>
  <Paragraphs>146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Competition</vt:lpstr>
      <vt:lpstr>Ch 4 The American Revolution</vt:lpstr>
      <vt:lpstr>First Continental Congress</vt:lpstr>
      <vt:lpstr>Slide 3</vt:lpstr>
      <vt:lpstr>Battles of Lexington and Concord</vt:lpstr>
      <vt:lpstr>Slide 5</vt:lpstr>
      <vt:lpstr>Battles of Lexington and Concord</vt:lpstr>
      <vt:lpstr>Slide 7</vt:lpstr>
      <vt:lpstr>Slide 8</vt:lpstr>
      <vt:lpstr>Slide 9</vt:lpstr>
      <vt:lpstr>Slide 10</vt:lpstr>
      <vt:lpstr>Slide 11</vt:lpstr>
      <vt:lpstr>Slide 12</vt:lpstr>
      <vt:lpstr>Second Continental Congress</vt:lpstr>
      <vt:lpstr>Slide 14</vt:lpstr>
      <vt:lpstr>Slide 15</vt:lpstr>
      <vt:lpstr>Battle of Bunker Hill</vt:lpstr>
      <vt:lpstr>Battle of Bunker Hill</vt:lpstr>
      <vt:lpstr>Slide 18</vt:lpstr>
      <vt:lpstr>Slide 19</vt:lpstr>
      <vt:lpstr>Slide 20</vt:lpstr>
      <vt:lpstr>Dorchester Heights</vt:lpstr>
      <vt:lpstr>Slide 22</vt:lpstr>
      <vt:lpstr>Slide 23</vt:lpstr>
      <vt:lpstr>Slide 24</vt:lpstr>
      <vt:lpstr>Common Sense</vt:lpstr>
      <vt:lpstr>Declaring Independence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Price</dc:creator>
  <cp:lastModifiedBy>Wilmer</cp:lastModifiedBy>
  <cp:revision>148</cp:revision>
  <dcterms:created xsi:type="dcterms:W3CDTF">2006-08-08T15:40:30Z</dcterms:created>
  <dcterms:modified xsi:type="dcterms:W3CDTF">2015-07-12T00:04:27Z</dcterms:modified>
</cp:coreProperties>
</file>