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49"/>
  </p:notesMasterIdLst>
  <p:handoutMasterIdLst>
    <p:handoutMasterId r:id="rId50"/>
  </p:handoutMasterIdLst>
  <p:sldIdLst>
    <p:sldId id="274" r:id="rId2"/>
    <p:sldId id="349" r:id="rId3"/>
    <p:sldId id="346" r:id="rId4"/>
    <p:sldId id="347" r:id="rId5"/>
    <p:sldId id="348" r:id="rId6"/>
    <p:sldId id="350" r:id="rId7"/>
    <p:sldId id="275" r:id="rId8"/>
    <p:sldId id="276" r:id="rId9"/>
    <p:sldId id="277" r:id="rId10"/>
    <p:sldId id="278" r:id="rId11"/>
    <p:sldId id="351" r:id="rId12"/>
    <p:sldId id="279" r:id="rId13"/>
    <p:sldId id="358" r:id="rId14"/>
    <p:sldId id="280" r:id="rId15"/>
    <p:sldId id="284" r:id="rId16"/>
    <p:sldId id="285" r:id="rId17"/>
    <p:sldId id="287" r:id="rId18"/>
    <p:sldId id="290" r:id="rId19"/>
    <p:sldId id="291" r:id="rId20"/>
    <p:sldId id="294" r:id="rId21"/>
    <p:sldId id="295" r:id="rId22"/>
    <p:sldId id="293" r:id="rId23"/>
    <p:sldId id="334" r:id="rId24"/>
    <p:sldId id="296" r:id="rId25"/>
    <p:sldId id="297" r:id="rId26"/>
    <p:sldId id="298" r:id="rId27"/>
    <p:sldId id="299" r:id="rId28"/>
    <p:sldId id="300" r:id="rId29"/>
    <p:sldId id="306" r:id="rId30"/>
    <p:sldId id="301" r:id="rId31"/>
    <p:sldId id="302" r:id="rId32"/>
    <p:sldId id="303" r:id="rId33"/>
    <p:sldId id="304" r:id="rId34"/>
    <p:sldId id="305" r:id="rId35"/>
    <p:sldId id="307" r:id="rId36"/>
    <p:sldId id="308" r:id="rId37"/>
    <p:sldId id="309" r:id="rId38"/>
    <p:sldId id="310" r:id="rId39"/>
    <p:sldId id="311" r:id="rId40"/>
    <p:sldId id="312" r:id="rId41"/>
    <p:sldId id="338" r:id="rId42"/>
    <p:sldId id="339" r:id="rId43"/>
    <p:sldId id="332" r:id="rId44"/>
    <p:sldId id="333" r:id="rId45"/>
    <p:sldId id="313" r:id="rId46"/>
    <p:sldId id="314" r:id="rId47"/>
    <p:sldId id="315" r:id="rId4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 3: The Struggle for Liberty" id="{1B5EFE84-7E17-488D-84B3-482180592551}">
          <p14:sldIdLst>
            <p14:sldId id="274"/>
            <p14:sldId id="349"/>
            <p14:sldId id="346"/>
            <p14:sldId id="347"/>
            <p14:sldId id="348"/>
            <p14:sldId id="350"/>
            <p14:sldId id="275"/>
            <p14:sldId id="276"/>
            <p14:sldId id="277"/>
            <p14:sldId id="278"/>
            <p14:sldId id="351"/>
            <p14:sldId id="279"/>
            <p14:sldId id="358"/>
            <p14:sldId id="280"/>
            <p14:sldId id="284"/>
            <p14:sldId id="285"/>
            <p14:sldId id="287"/>
            <p14:sldId id="290"/>
            <p14:sldId id="291"/>
            <p14:sldId id="294"/>
            <p14:sldId id="295"/>
            <p14:sldId id="293"/>
            <p14:sldId id="334"/>
            <p14:sldId id="296"/>
            <p14:sldId id="297"/>
            <p14:sldId id="298"/>
            <p14:sldId id="299"/>
            <p14:sldId id="300"/>
          </p14:sldIdLst>
        </p14:section>
        <p14:section name="sec 4: Independence" id="{05DF33B5-CD20-4610-8B83-5879EC0688FF}">
          <p14:sldIdLst>
            <p14:sldId id="306"/>
            <p14:sldId id="301"/>
            <p14:sldId id="302"/>
            <p14:sldId id="303"/>
            <p14:sldId id="304"/>
            <p14:sldId id="305"/>
            <p14:sldId id="307"/>
            <p14:sldId id="308"/>
            <p14:sldId id="309"/>
            <p14:sldId id="310"/>
            <p14:sldId id="311"/>
            <p14:sldId id="312"/>
            <p14:sldId id="338"/>
            <p14:sldId id="339"/>
            <p14:sldId id="332"/>
            <p14:sldId id="333"/>
            <p14:sldId id="313"/>
            <p14:sldId id="314"/>
            <p14:sldId id="3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73" autoAdjust="0"/>
  </p:normalViewPr>
  <p:slideViewPr>
    <p:cSldViewPr>
      <p:cViewPr>
        <p:scale>
          <a:sx n="52" d="100"/>
          <a:sy n="52" d="100"/>
        </p:scale>
        <p:origin x="-30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632" y="79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ahoma" pitchFamily="34" charset="0"/>
              </a:defRPr>
            </a:lvl1pPr>
          </a:lstStyle>
          <a:p>
            <a:fld id="{5B4082B6-7920-468F-AC3A-95FCF8332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2132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0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80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0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0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fld id="{F55334E6-CBEB-4D82-A612-9AF5DB2E95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172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AF3A7-5756-45BE-9C73-681F6277DA9A}" type="slidenum">
              <a:rPr lang="en-US"/>
              <a:pPr/>
              <a:t>1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Arnold had a lot of disappointments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Had to return home from a battle to bury his wife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Ethan Allen was favored over him to command a fighting campaign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Mass. Leaders questioned the honesty of his military accounts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Congress accepted his advice and plans to invade Canada, but gave his command to someone else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After an interview with Washington, he was allowed to lead an invasion of Quebec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Fighting rapids, Arnold lost men along the river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They ran out of food, and ate soap, leather bullet pouches, and moccasins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Killed and ate dogs that were their traveling companions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Dropouts, slow deaths, deserters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One colonel refused to go on, and withdrew his 300 men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What was estimated to take 20 days, took 45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They were ragged, skin and bones, and bearded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Montgomery arrived with blankets and clothing and on the first snowfall they attacked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Montgomery was killed and Arnold was shot in the leg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No other troops in the world could have endured such conditions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74960-2321-44BD-94EA-8B3073B3230A}" type="slidenum">
              <a:rPr lang="en-US"/>
              <a:pPr/>
              <a:t>11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EBE83-DF9F-4DD4-883C-C12F6453709E}" type="slidenum">
              <a:rPr lang="en-US"/>
              <a:pPr/>
              <a:t>12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556D8-E600-44FB-ADD2-890BBD86B390}" type="slidenum">
              <a:rPr lang="en-US"/>
              <a:pPr/>
              <a:t>14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ABA2B-45C7-4976-BC34-A44899414E15}" type="slidenum">
              <a:rPr lang="en-US"/>
              <a:pPr/>
              <a:t>15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08881-DAE5-4D1A-8E6A-BAB32AB294EC}" type="slidenum">
              <a:rPr lang="en-US"/>
              <a:pPr/>
              <a:t>16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C10EA-8501-45DF-BE20-78A3AF97CDAD}" type="slidenum">
              <a:rPr lang="en-US"/>
              <a:pPr/>
              <a:t>17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4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E9EA5-232D-4A91-A5AE-DFAA747BA2A2}" type="slidenum">
              <a:rPr lang="en-US"/>
              <a:pPr/>
              <a:t>18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792E9-3161-407B-A10C-269835E198D3}" type="slidenum">
              <a:rPr lang="en-US"/>
              <a:pPr/>
              <a:t>19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D524B-D854-44AE-B27B-C4D76A447A35}" type="slidenum">
              <a:rPr lang="en-US"/>
              <a:pPr/>
              <a:t>20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CE229-74A4-45BE-AD30-A64770409F65}" type="slidenum">
              <a:rPr lang="en-US"/>
              <a:pPr/>
              <a:t>21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198AD-CADA-4BB6-A190-CAEA378C0745}" type="slidenum">
              <a:rPr lang="en-US"/>
              <a:pPr/>
              <a:t>2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94800-738F-4FE9-80FC-56B05A774956}" type="slidenum">
              <a:rPr lang="en-US"/>
              <a:pPr/>
              <a:t>22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C4270-0002-491C-B6F6-4564483D7AC0}" type="slidenum">
              <a:rPr lang="en-US"/>
              <a:pPr/>
              <a:t>23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BF049-0634-4E70-A9EE-735D0D7B41BC}" type="slidenum">
              <a:rPr lang="en-US"/>
              <a:pPr/>
              <a:t>24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B3B2D-A9D9-433E-AEB0-9C354392B345}" type="slidenum">
              <a:rPr lang="en-US"/>
              <a:pPr/>
              <a:t>25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0BDE1-D0E3-4601-8214-610F7967FF89}" type="slidenum">
              <a:rPr lang="en-US"/>
              <a:pPr/>
              <a:t>26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7A4B8-367D-4D77-87B8-26C74187FE07}" type="slidenum">
              <a:rPr lang="en-US"/>
              <a:pPr/>
              <a:t>27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6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6BBA9-04DA-46A3-B26C-D59FA7F401A0}" type="slidenum">
              <a:rPr lang="en-US"/>
              <a:pPr/>
              <a:t>28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11CEA-D54A-41D9-91AA-E5769C3BBC5E}" type="slidenum">
              <a:rPr lang="en-US"/>
              <a:pPr/>
              <a:t>29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42BFE-D517-42A3-B0C0-9A51DD541971}" type="slidenum">
              <a:rPr lang="en-US"/>
              <a:pPr/>
              <a:t>30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4B6C2B-D59A-4896-A6CD-B51D80EF0072}" type="slidenum">
              <a:rPr lang="en-US"/>
              <a:pPr/>
              <a:t>31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45B96-9139-4298-ABBF-3D20F2F9D52A}" type="slidenum">
              <a:rPr lang="en-US"/>
              <a:pPr/>
              <a:t>4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6A32E-8CFF-4E56-9ABF-B123D1E7FBD4}" type="slidenum">
              <a:rPr lang="en-US"/>
              <a:pPr/>
              <a:t>32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B75BD-81E4-4BBD-959D-C6265046276D}" type="slidenum">
              <a:rPr lang="en-US"/>
              <a:pPr/>
              <a:t>33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C5E0D-2D70-41C7-AB6B-13F889CBF58C}" type="slidenum">
              <a:rPr lang="en-US"/>
              <a:pPr/>
              <a:t>34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DBA82-1C20-4887-AD99-BACC8AAC5CCD}" type="slidenum">
              <a:rPr lang="en-US"/>
              <a:pPr/>
              <a:t>35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C59B3-1049-4B01-981D-09AA1A27C1C3}" type="slidenum">
              <a:rPr lang="en-US"/>
              <a:pPr/>
              <a:t>36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18EF3-E4F7-43F0-A154-9EE723484555}" type="slidenum">
              <a:rPr lang="en-US"/>
              <a:pPr/>
              <a:t>37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0F9B7A-6596-4372-BDE1-093347F8ECBC}" type="slidenum">
              <a:rPr lang="en-US"/>
              <a:pPr/>
              <a:t>38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63259-9C6B-48F0-8E04-6CA26F374028}" type="slidenum">
              <a:rPr lang="en-US"/>
              <a:pPr/>
              <a:t>39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972DB-4E23-4DD5-9C56-90061ED2406A}" type="slidenum">
              <a:rPr lang="en-US"/>
              <a:pPr/>
              <a:t>40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3D1BF-82E6-4952-B54D-A14FBA85D315}" type="slidenum">
              <a:rPr lang="en-US"/>
              <a:pPr/>
              <a:t>41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1A9A0-1369-4444-92AE-6E9DFF5187CE}" type="slidenum">
              <a:rPr lang="en-US"/>
              <a:pPr/>
              <a:t>5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32,000 superior armed and equipped British soldiers</a:t>
            </a:r>
          </a:p>
          <a:p>
            <a:pPr>
              <a:buFontTx/>
              <a:buChar char="•"/>
            </a:pPr>
            <a:r>
              <a:rPr lang="en-US"/>
              <a:t>8,000 Hessians</a:t>
            </a:r>
          </a:p>
          <a:p>
            <a:pPr>
              <a:buFontTx/>
              <a:buChar char="•"/>
            </a:pPr>
            <a:r>
              <a:rPr lang="en-US"/>
              <a:t>Around 20,000 ragged, untrained Americans</a:t>
            </a:r>
          </a:p>
          <a:p>
            <a:pPr>
              <a:buFontTx/>
              <a:buChar char="•"/>
            </a:pPr>
            <a:r>
              <a:rPr lang="en-US"/>
              <a:t>Washington had boats brought in to get his men across the river safely</a:t>
            </a:r>
          </a:p>
          <a:p>
            <a:pPr>
              <a:buFontTx/>
              <a:buChar char="•"/>
            </a:pPr>
            <a:r>
              <a:rPr lang="en-US"/>
              <a:t>The retreat began as soon as it was dark</a:t>
            </a:r>
          </a:p>
          <a:p>
            <a:pPr>
              <a:buFontTx/>
              <a:buChar char="•"/>
            </a:pPr>
            <a:r>
              <a:rPr lang="en-US"/>
              <a:t>During the night, a heavy rain, wind and fog moved in that kept the British ships from moving and the troops from moving in</a:t>
            </a:r>
          </a:p>
          <a:p>
            <a:pPr>
              <a:buFontTx/>
              <a:buChar char="•"/>
            </a:pPr>
            <a:r>
              <a:rPr lang="en-US"/>
              <a:t>The retreat was kept such a secret, even the men didn’t know where they were going</a:t>
            </a:r>
          </a:p>
          <a:p>
            <a:pPr>
              <a:buFontTx/>
              <a:buChar char="•"/>
            </a:pPr>
            <a:r>
              <a:rPr lang="en-US"/>
              <a:t>Artillery, tents, baggage, and 9,000 men were moved across the mile-wide river in less than 13 hours</a:t>
            </a:r>
          </a:p>
          <a:p>
            <a:pPr>
              <a:buFontTx/>
              <a:buChar char="•"/>
            </a:pPr>
            <a:r>
              <a:rPr lang="en-US"/>
              <a:t>Howe was only 600 yards away and had no knowledge of the retreat</a:t>
            </a:r>
          </a:p>
          <a:p>
            <a:pPr>
              <a:buFontTx/>
              <a:buChar char="•"/>
            </a:pPr>
            <a:r>
              <a:rPr lang="en-US"/>
              <a:t>When the fog cleared, Howe attacked and found nothing when he arrived</a:t>
            </a:r>
          </a:p>
          <a:p>
            <a:pPr>
              <a:buFontTx/>
              <a:buChar char="•"/>
            </a:pPr>
            <a:r>
              <a:rPr lang="en-US"/>
              <a:t>If the British had been able to attack earlier, they could have most likely ended the war by capturing Washington and his army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5A40A-07E7-4A12-9A1C-411E55ACE073}" type="slidenum">
              <a:rPr lang="en-US"/>
              <a:pPr/>
              <a:t>42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BE3E5-7D52-4E2F-BE31-38BD5D810E4D}" type="slidenum">
              <a:rPr lang="en-US"/>
              <a:pPr/>
              <a:t>43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9AD0F-0726-4EAB-973C-4D8E0955F764}" type="slidenum">
              <a:rPr lang="en-US"/>
              <a:pPr/>
              <a:t>44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4A06E-6D74-4289-97C4-80D64A828085}" type="slidenum">
              <a:rPr lang="en-US"/>
              <a:pPr/>
              <a:t>45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E01A6-4384-42BD-8E03-75B49A850B6E}" type="slidenum">
              <a:rPr lang="en-US"/>
              <a:pPr/>
              <a:t>46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7D793-58C8-4880-A5D3-4C0A5AC9E062}" type="slidenum">
              <a:rPr lang="en-US"/>
              <a:pPr/>
              <a:t>47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E6242-BB9B-471F-AEF3-671D4D324049}" type="slidenum">
              <a:rPr lang="en-US"/>
              <a:pPr/>
              <a:t>6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64B16-820E-4A84-AD1D-7CF08BF051B3}" type="slidenum">
              <a:rPr lang="en-US"/>
              <a:pPr/>
              <a:t>7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601CA-B515-4A0B-8547-0339DFED446B}" type="slidenum">
              <a:rPr lang="en-US"/>
              <a:pPr/>
              <a:t>8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09EE0-98CA-4CE7-AEDA-33D19DCADF79}" type="slidenum">
              <a:rPr lang="en-US"/>
              <a:pPr/>
              <a:t>9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74115-3752-41E9-BB49-78E3FEC72E1E}" type="slidenum">
              <a:rPr lang="en-US"/>
              <a:pPr/>
              <a:t>10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3B79C1-3B37-4C4C-ACC1-9E33660D6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0A86D-6FF7-4886-974A-E9713A4E02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23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50129-4495-46AA-A29A-EABC508D3A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045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523194-5697-4E7A-885F-145B6AC23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66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50825" y="1706563"/>
            <a:ext cx="8642350" cy="4962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1336B7-123E-4276-B1D3-30A7ADF0F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3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0825" y="260350"/>
            <a:ext cx="8642350" cy="6408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266F7-7BDA-40CD-9146-FA17A8256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90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8642350" cy="2405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4264025"/>
            <a:ext cx="8642350" cy="2405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B2C701-8908-4311-9B45-C6C8EAB62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47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5F705-7EDD-41D0-A686-F44963959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05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1A374-1AD6-4DBE-BE4F-66C56EF3F8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80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BD845-5C84-4D70-85DA-6BF806752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202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D26CC-6066-491F-9546-96276FE83A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33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85398-94D3-42B8-AB8E-354E0EFC15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71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3CDD7-0383-4D31-A5F3-D543F5001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185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76DF3-7BF5-4165-B86F-6CCD59A12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24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875CC-6D6D-4511-9A17-9B1352BE6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06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9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49ADF422-9BE9-4392-82AE-3B655B9E85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jvideo.com/video-monty-python-holy-grail-killer-bunny/63c64612fdcff2058af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800" b="1"/>
              <a:t>The Colonies at War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4000" dirty="0">
                <a:latin typeface="Tahoma" pitchFamily="34" charset="0"/>
              </a:rPr>
              <a:t>Benedict Arnold led an invasion of Quebec, Canada</a:t>
            </a:r>
          </a:p>
          <a:p>
            <a:r>
              <a:rPr lang="en-US" sz="4000" dirty="0">
                <a:latin typeface="Tahoma" pitchFamily="34" charset="0"/>
              </a:rPr>
              <a:t>General Montgomery captured Montreal, and then joined Arnold to attack Quebec</a:t>
            </a:r>
          </a:p>
          <a:p>
            <a:r>
              <a:rPr lang="en-US" sz="4000" dirty="0">
                <a:latin typeface="Tahoma" pitchFamily="34" charset="0"/>
              </a:rPr>
              <a:t>Patriots were badly beaten</a:t>
            </a:r>
          </a:p>
          <a:p>
            <a:pPr>
              <a:buFontTx/>
              <a:buNone/>
            </a:pPr>
            <a:endParaRPr lang="en-US" sz="400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3600">
                <a:latin typeface="Tahoma" pitchFamily="34" charset="0"/>
              </a:rPr>
              <a:t>Burgoyne was to meet General Howe and Colonel Leger, all coming from three different places.</a:t>
            </a:r>
          </a:p>
          <a:p>
            <a:r>
              <a:rPr lang="en-US" sz="3600">
                <a:latin typeface="Tahoma" pitchFamily="34" charset="0"/>
              </a:rPr>
              <a:t>Howe decided to go after Philadelphia and didn’t tell Burgoyne until it was too late.</a:t>
            </a:r>
          </a:p>
          <a:p>
            <a:r>
              <a:rPr lang="en-US" sz="3600">
                <a:latin typeface="Tahoma" pitchFamily="34" charset="0"/>
              </a:rPr>
              <a:t>Leger was stopped by American Militia and retreated back to Canada.</a:t>
            </a:r>
          </a:p>
          <a:p>
            <a:endParaRPr lang="en-US" sz="36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0212" name="Picture 4" descr="Battle of Saratog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17" b="20000"/>
          <a:stretch>
            <a:fillRect/>
          </a:stretch>
        </p:blipFill>
        <p:spPr>
          <a:xfrm>
            <a:off x="1676400" y="0"/>
            <a:ext cx="5734050" cy="7162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r>
              <a:rPr lang="en-US" sz="3600">
                <a:latin typeface="Tahoma" pitchFamily="34" charset="0"/>
              </a:rPr>
              <a:t>Burgoyne was alone and was eventually surrounded </a:t>
            </a:r>
          </a:p>
          <a:p>
            <a:r>
              <a:rPr lang="en-US" sz="3600">
                <a:latin typeface="Tahoma" pitchFamily="34" charset="0"/>
              </a:rPr>
              <a:t>He was forced to surrender</a:t>
            </a:r>
          </a:p>
          <a:p>
            <a:r>
              <a:rPr lang="en-US" sz="3600">
                <a:latin typeface="Tahoma" pitchFamily="34" charset="0"/>
              </a:rPr>
              <a:t>The Americans took 6,000 prisoners</a:t>
            </a:r>
          </a:p>
          <a:p>
            <a:r>
              <a:rPr lang="en-US" sz="3600">
                <a:latin typeface="Tahoma" pitchFamily="34" charset="0"/>
              </a:rPr>
              <a:t>French King Louis XVI signed the </a:t>
            </a:r>
            <a:r>
              <a:rPr lang="en-US" sz="3600" b="1">
                <a:solidFill>
                  <a:srgbClr val="FF0000"/>
                </a:solidFill>
                <a:latin typeface="Tahoma" pitchFamily="34" charset="0"/>
              </a:rPr>
              <a:t>Treaty of Alliance</a:t>
            </a:r>
            <a:r>
              <a:rPr lang="en-US" sz="3600">
                <a:latin typeface="Tahoma" pitchFamily="34" charset="0"/>
              </a:rPr>
              <a:t>, giving support to the Americans</a:t>
            </a:r>
          </a:p>
          <a:p>
            <a:r>
              <a:rPr lang="en-US" sz="3600">
                <a:solidFill>
                  <a:schemeClr val="folHlink"/>
                </a:solidFill>
                <a:latin typeface="Tahoma" pitchFamily="34" charset="0"/>
                <a:hlinkClick r:id="rId3"/>
              </a:rPr>
              <a:t>(Video)</a:t>
            </a:r>
            <a:endParaRPr lang="en-US" sz="360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4484" name="Picture 4" descr="Surrender_burgoy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1457325"/>
            <a:ext cx="8229600" cy="53625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sz="4800" b="1"/>
              <a:t>Valley Forge</a:t>
            </a:r>
          </a:p>
        </p:txBody>
      </p:sp>
      <p:pic>
        <p:nvPicPr>
          <p:cNvPr id="158727" name="Picture 7" descr="SIA187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1981200"/>
            <a:ext cx="8775700" cy="47053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609600" y="1981200"/>
            <a:ext cx="80010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600" dirty="0">
                <a:latin typeface="Tahoma" pitchFamily="34" charset="0"/>
              </a:rPr>
              <a:t>" . . . you might have tracked the army from White Marsh to Valley Forge by the blood of their feet."</a:t>
            </a:r>
            <a:br>
              <a:rPr lang="en-US" sz="3600" dirty="0">
                <a:latin typeface="Tahoma" pitchFamily="34" charset="0"/>
              </a:rPr>
            </a:br>
            <a:r>
              <a:rPr lang="en-US" sz="3600" dirty="0">
                <a:latin typeface="Tahoma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                      - George        					   Washington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sz="4800" b="1"/>
              <a:t>Valley Forge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3600">
                <a:latin typeface="Tahoma" pitchFamily="34" charset="0"/>
              </a:rPr>
              <a:t>Valley Forge, 25 mi west of Philadelphia, was the campground of 11,000 troops of George Washington's Continental Army from Dec. 1777, to June 1778 </a:t>
            </a:r>
          </a:p>
          <a:p>
            <a:r>
              <a:rPr lang="en-US" sz="3600">
                <a:latin typeface="Tahoma" pitchFamily="34" charset="0"/>
              </a:rPr>
              <a:t>The men were hungry, poorly clothed, and badly housed </a:t>
            </a:r>
          </a:p>
          <a:p>
            <a:r>
              <a:rPr lang="en-US" sz="3600">
                <a:latin typeface="Tahoma" pitchFamily="34" charset="0"/>
              </a:rPr>
              <a:t>2,500 died during the harsh winter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sz="4800" b="1"/>
              <a:t>Valley Forge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3600">
                <a:latin typeface="Tahoma" pitchFamily="34" charset="0"/>
              </a:rPr>
              <a:t>"Some were still boys -- as young as 12 -- others in their 50s and 60s. </a:t>
            </a:r>
          </a:p>
          <a:p>
            <a:r>
              <a:rPr lang="en-US" sz="3600">
                <a:latin typeface="Tahoma" pitchFamily="34" charset="0"/>
              </a:rPr>
              <a:t>The Marquis de Lafayette wrote: "The unfortunate soldiers were in want of everything; they had neither coats nor hats, nor shirts, nor shoes. Their feet and their legs froze until they were black, and it was often necessary to amputate them."</a:t>
            </a:r>
          </a:p>
          <a:p>
            <a:endParaRPr lang="en-US" sz="36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r>
              <a:rPr lang="en-US" sz="4000">
                <a:latin typeface="Arial" charset="0"/>
                <a:cs typeface="Arial" charset="0"/>
              </a:rPr>
              <a:t>Valley Forge: where a new and confident army was born</a:t>
            </a:r>
          </a:p>
          <a:p>
            <a:r>
              <a:rPr lang="en-US" sz="4000">
                <a:latin typeface="Arial" charset="0"/>
                <a:cs typeface="Arial" charset="0"/>
              </a:rPr>
              <a:t>Foreign volunteers and fresh replacements slowly come in</a:t>
            </a:r>
          </a:p>
          <a:p>
            <a:r>
              <a:rPr lang="en-US" sz="4000">
                <a:latin typeface="Arial" charset="0"/>
                <a:cs typeface="Arial" charset="0"/>
              </a:rPr>
              <a:t>Most important: new training transformed ragged troops into a confident military organization</a:t>
            </a:r>
          </a:p>
          <a:p>
            <a:endParaRPr lang="en-US" sz="4000">
              <a:latin typeface="Arial" charset="0"/>
              <a:cs typeface="Arial" charset="0"/>
            </a:endParaRP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sz="4800" b="1"/>
              <a:t>Help From Europe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4000">
                <a:latin typeface="Tahoma" pitchFamily="34" charset="0"/>
              </a:rPr>
              <a:t>Baron Friedrich von Steuben: discharged Prussian army Captain.</a:t>
            </a:r>
          </a:p>
          <a:p>
            <a:r>
              <a:rPr lang="en-US" sz="4000">
                <a:latin typeface="Tahoma" pitchFamily="34" charset="0"/>
              </a:rPr>
              <a:t>Volunteered to help.</a:t>
            </a:r>
          </a:p>
          <a:p>
            <a:r>
              <a:rPr lang="en-US" sz="4000">
                <a:latin typeface="Tahoma" pitchFamily="34" charset="0"/>
              </a:rPr>
              <a:t>Gave men proper military training.</a:t>
            </a:r>
          </a:p>
          <a:p>
            <a:r>
              <a:rPr lang="en-US" sz="4000">
                <a:latin typeface="Tahoma" pitchFamily="34" charset="0"/>
              </a:rPr>
              <a:t>Used successive training.</a:t>
            </a:r>
          </a:p>
          <a:p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37 0.91675 L 1.94444E-6 -1.9889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10" y="-4583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077 0.74514 L 2.77778E-6 4.3108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38" y="-372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077 0.74514 L 2.77778E-6 4.31082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38" y="-3725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309 0.69958 L 0.00191 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34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r>
              <a:rPr lang="en-US" sz="4000">
                <a:latin typeface="Tahoma" pitchFamily="34" charset="0"/>
                <a:cs typeface="Arial" charset="0"/>
              </a:rPr>
              <a:t>New firing regulations sped up firing considerably.</a:t>
            </a:r>
          </a:p>
          <a:p>
            <a:r>
              <a:rPr lang="en-US" sz="4000">
                <a:latin typeface="Tahoma" pitchFamily="34" charset="0"/>
                <a:cs typeface="Arial" charset="0"/>
              </a:rPr>
              <a:t>Developed camp sanitation.</a:t>
            </a:r>
          </a:p>
          <a:p>
            <a:r>
              <a:rPr lang="en-US" sz="4000">
                <a:latin typeface="Tahoma" pitchFamily="34" charset="0"/>
                <a:cs typeface="Arial" charset="0"/>
              </a:rPr>
              <a:t>Laid out a plan to have rows for command, officers and enlisted men.</a:t>
            </a:r>
          </a:p>
          <a:p>
            <a:r>
              <a:rPr lang="en-US" sz="4000">
                <a:latin typeface="Tahoma" pitchFamily="34" charset="0"/>
                <a:cs typeface="Arial" charset="0"/>
              </a:rPr>
              <a:t> Kitchens and latrines on opposite sides of the camp.</a:t>
            </a:r>
          </a:p>
          <a:p>
            <a:endParaRPr lang="en-US" sz="40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57054 L -3.88889E-6 -7.21554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85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95976 L -1.66667E-6 -2.007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479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1.33118 L -1.11111E-6 3.4597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665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1.33118 L -1.11111E-6 3.4597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66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7140" name="Picture 4" descr="Benedict_Arn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568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vonstu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34511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22664 L -4.16667E-6 2.9509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1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0" name="Picture 4" descr="250px-Von_Steuben_at_Valley_Fo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153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4000">
                <a:latin typeface="Tahoma" pitchFamily="34" charset="0"/>
              </a:rPr>
              <a:t>Marquis de Lafayette</a:t>
            </a:r>
          </a:p>
          <a:p>
            <a:r>
              <a:rPr lang="en-US" sz="4000">
                <a:latin typeface="Tahoma" pitchFamily="34" charset="0"/>
              </a:rPr>
              <a:t>Wealthy family</a:t>
            </a:r>
          </a:p>
          <a:p>
            <a:r>
              <a:rPr lang="en-US" sz="4000">
                <a:latin typeface="Tahoma" pitchFamily="34" charset="0"/>
              </a:rPr>
              <a:t>Gave $200,000 of his own money to the Americans</a:t>
            </a:r>
          </a:p>
          <a:p>
            <a:r>
              <a:rPr lang="en-US" sz="4000">
                <a:latin typeface="Tahoma" pitchFamily="34" charset="0"/>
              </a:rPr>
              <a:t>Became like a son to Washington</a:t>
            </a:r>
            <a:r>
              <a:rPr lang="en-US" sz="40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0" name="Picture 4" descr="Marquis DE Lafayet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1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sz="4800" b="1"/>
              <a:t>British Advantages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fontAlgn="t"/>
            <a:r>
              <a:rPr lang="en-US" sz="4000">
                <a:latin typeface="Tahoma" pitchFamily="34" charset="0"/>
              </a:rPr>
              <a:t>Superior naval power </a:t>
            </a:r>
          </a:p>
          <a:p>
            <a:pPr fontAlgn="t"/>
            <a:r>
              <a:rPr lang="en-US" sz="4000">
                <a:latin typeface="Tahoma" pitchFamily="34" charset="0"/>
              </a:rPr>
              <a:t>Large, professional fighting force </a:t>
            </a:r>
          </a:p>
          <a:p>
            <a:pPr fontAlgn="t"/>
            <a:r>
              <a:rPr lang="en-US" sz="4000">
                <a:latin typeface="Tahoma" pitchFamily="34" charset="0"/>
              </a:rPr>
              <a:t>Greater manufacturing capabilities </a:t>
            </a:r>
          </a:p>
          <a:p>
            <a:pPr fontAlgn="t"/>
            <a:r>
              <a:rPr lang="en-US" sz="4000">
                <a:latin typeface="Tahoma" pitchFamily="34" charset="0"/>
              </a:rPr>
              <a:t>Wealthy country </a:t>
            </a:r>
          </a:p>
          <a:p>
            <a:pPr fontAlgn="t"/>
            <a:r>
              <a:rPr lang="en-US" sz="4000">
                <a:latin typeface="Tahoma" pitchFamily="34" charset="0"/>
              </a:rPr>
              <a:t>Support from loyalists</a:t>
            </a:r>
            <a:r>
              <a:rPr lang="en-US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  <p:bldP spid="18022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sz="4800" b="1"/>
              <a:t>British Disadvantages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5334000"/>
          </a:xfrm>
        </p:spPr>
        <p:txBody>
          <a:bodyPr/>
          <a:lstStyle/>
          <a:p>
            <a:pPr fontAlgn="t"/>
            <a:r>
              <a:rPr lang="en-US" sz="3600">
                <a:latin typeface="Tahoma" pitchFamily="34" charset="0"/>
              </a:rPr>
              <a:t>Distance from England to the colonies-supplies, troops, comm. </a:t>
            </a:r>
          </a:p>
          <a:p>
            <a:pPr fontAlgn="t"/>
            <a:r>
              <a:rPr lang="en-US" sz="3600">
                <a:latin typeface="Tahoma" pitchFamily="34" charset="0"/>
              </a:rPr>
              <a:t>Troops not motivated</a:t>
            </a:r>
          </a:p>
          <a:p>
            <a:pPr fontAlgn="t"/>
            <a:r>
              <a:rPr lang="en-US" sz="3600">
                <a:latin typeface="Tahoma" pitchFamily="34" charset="0"/>
              </a:rPr>
              <a:t>Citizens not motivated</a:t>
            </a:r>
          </a:p>
          <a:p>
            <a:pPr fontAlgn="t"/>
            <a:r>
              <a:rPr lang="en-US" sz="3600">
                <a:latin typeface="Tahoma" pitchFamily="34" charset="0"/>
              </a:rPr>
              <a:t>Hesitant to abandon traditional tactics</a:t>
            </a:r>
          </a:p>
          <a:p>
            <a:pPr fontAlgn="t"/>
            <a:r>
              <a:rPr lang="en-US" sz="3600">
                <a:latin typeface="Tahoma" pitchFamily="34" charset="0"/>
              </a:rPr>
              <a:t>Not ready for conditions in America </a:t>
            </a:r>
          </a:p>
          <a:p>
            <a:pPr fontAlgn="t"/>
            <a:r>
              <a:rPr lang="en-US" sz="3600">
                <a:latin typeface="Tahoma" pitchFamily="34" charset="0"/>
              </a:rPr>
              <a:t>Overconfident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sz="4800" b="1"/>
              <a:t>Colonial Advantages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fontAlgn="t"/>
            <a:r>
              <a:rPr lang="en-US" sz="4000">
                <a:latin typeface="Tahoma" pitchFamily="34" charset="0"/>
              </a:rPr>
              <a:t>Fighting on familiar ground </a:t>
            </a:r>
          </a:p>
          <a:p>
            <a:pPr fontAlgn="t"/>
            <a:r>
              <a:rPr lang="en-US" sz="4000">
                <a:latin typeface="Tahoma" pitchFamily="34" charset="0"/>
              </a:rPr>
              <a:t>Motivated soldiers defending the homeland </a:t>
            </a:r>
          </a:p>
          <a:p>
            <a:pPr fontAlgn="t"/>
            <a:r>
              <a:rPr lang="en-US" sz="4000">
                <a:latin typeface="Tahoma" pitchFamily="34" charset="0"/>
              </a:rPr>
              <a:t>Flexibility of tactics </a:t>
            </a:r>
          </a:p>
          <a:p>
            <a:pPr fontAlgn="t"/>
            <a:r>
              <a:rPr lang="en-US" sz="4000">
                <a:latin typeface="Tahoma" pitchFamily="34" charset="0"/>
              </a:rPr>
              <a:t>Colonists skilled with rifles </a:t>
            </a:r>
          </a:p>
          <a:p>
            <a:pPr fontAlgn="t"/>
            <a:r>
              <a:rPr lang="en-US" sz="4000">
                <a:latin typeface="Tahoma" pitchFamily="34" charset="0"/>
              </a:rPr>
              <a:t>Leadership of George Washington</a:t>
            </a:r>
            <a:r>
              <a:rPr lang="en-US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  <p:bldP spid="18227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229600" cy="1139825"/>
          </a:xfrm>
        </p:spPr>
        <p:txBody>
          <a:bodyPr/>
          <a:lstStyle/>
          <a:p>
            <a:r>
              <a:rPr lang="en-US" sz="4800" b="1"/>
              <a:t>Colonial Disadvantages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5334000"/>
          </a:xfrm>
        </p:spPr>
        <p:txBody>
          <a:bodyPr/>
          <a:lstStyle/>
          <a:p>
            <a:pPr fontAlgn="t"/>
            <a:r>
              <a:rPr lang="en-US" sz="4000">
                <a:latin typeface="Tahoma" pitchFamily="34" charset="0"/>
              </a:rPr>
              <a:t>Lack of trained fighting force </a:t>
            </a:r>
          </a:p>
          <a:p>
            <a:pPr fontAlgn="t"/>
            <a:r>
              <a:rPr lang="en-US" sz="4000">
                <a:latin typeface="Tahoma" pitchFamily="34" charset="0"/>
              </a:rPr>
              <a:t>Difficulty recruiting and keeping soldiers</a:t>
            </a:r>
          </a:p>
          <a:p>
            <a:pPr fontAlgn="t"/>
            <a:r>
              <a:rPr lang="en-US" sz="4000">
                <a:latin typeface="Tahoma" pitchFamily="34" charset="0"/>
              </a:rPr>
              <a:t>Presence of loyalists</a:t>
            </a:r>
          </a:p>
          <a:p>
            <a:pPr fontAlgn="t"/>
            <a:r>
              <a:rPr lang="en-US" sz="4000">
                <a:latin typeface="Tahoma" pitchFamily="34" charset="0"/>
              </a:rPr>
              <a:t>Lack of supplies </a:t>
            </a:r>
          </a:p>
          <a:p>
            <a:pPr fontAlgn="t"/>
            <a:r>
              <a:rPr lang="en-US" sz="4000">
                <a:latin typeface="Tahoma" pitchFamily="34" charset="0"/>
              </a:rPr>
              <a:t>Long coastline with major cities</a:t>
            </a:r>
          </a:p>
          <a:p>
            <a:pPr fontAlgn="t"/>
            <a:r>
              <a:rPr lang="en-US" sz="4000">
                <a:latin typeface="Tahoma" pitchFamily="34" charset="0"/>
              </a:rPr>
              <a:t>Lack of naval power</a:t>
            </a:r>
            <a:r>
              <a:rPr lang="en-US" sz="280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18329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1139825"/>
          </a:xfrm>
        </p:spPr>
        <p:txBody>
          <a:bodyPr/>
          <a:lstStyle/>
          <a:p>
            <a:r>
              <a:rPr lang="en-US" sz="4800" b="1"/>
              <a:t>The War in the West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4000">
                <a:latin typeface="Tahoma" pitchFamily="34" charset="0"/>
              </a:rPr>
              <a:t>Most Native Americans were affected by the war</a:t>
            </a:r>
          </a:p>
          <a:p>
            <a:r>
              <a:rPr lang="en-US" sz="4000">
                <a:latin typeface="Tahoma" pitchFamily="34" charset="0"/>
              </a:rPr>
              <a:t>Most Native Americans joined the fight against the United States</a:t>
            </a:r>
          </a:p>
          <a:p>
            <a:r>
              <a:rPr lang="en-US" sz="4000">
                <a:latin typeface="Tahoma" pitchFamily="34" charset="0"/>
              </a:rPr>
              <a:t>About 13,000 warriors fought on the British side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1139825"/>
          </a:xfrm>
        </p:spPr>
        <p:txBody>
          <a:bodyPr/>
          <a:lstStyle/>
          <a:p>
            <a:r>
              <a:rPr lang="en-US" sz="4800" b="1"/>
              <a:t>The War Moves South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>
                <a:latin typeface="Tahoma" pitchFamily="34" charset="0"/>
              </a:rPr>
              <a:t>British turned to the Southern colonies</a:t>
            </a:r>
          </a:p>
          <a:p>
            <a:endParaRPr lang="en-US" sz="4400">
              <a:latin typeface="Tahoma" pitchFamily="34" charset="0"/>
            </a:endParaRPr>
          </a:p>
          <a:p>
            <a:r>
              <a:rPr lang="en-US" sz="4400">
                <a:latin typeface="Tahoma" pitchFamily="34" charset="0"/>
              </a:rPr>
              <a:t>Thought they could get more support in the south</a:t>
            </a:r>
          </a:p>
          <a:p>
            <a:pPr>
              <a:buFontTx/>
              <a:buNone/>
            </a:pPr>
            <a:endParaRPr lang="en-US" sz="44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19046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4068" name="Picture 4" descr="Kennebec_River_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086600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1139825"/>
          </a:xfrm>
        </p:spPr>
        <p:txBody>
          <a:bodyPr/>
          <a:lstStyle/>
          <a:p>
            <a:r>
              <a:rPr lang="en-US" sz="4400" b="1"/>
              <a:t>African Americans in the War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r>
              <a:rPr lang="en-US" sz="4000">
                <a:latin typeface="Tahoma" pitchFamily="34" charset="0"/>
              </a:rPr>
              <a:t>Congress ordered all African Americans removed from the army</a:t>
            </a:r>
          </a:p>
          <a:p>
            <a:r>
              <a:rPr lang="en-US" sz="4000">
                <a:latin typeface="Tahoma" pitchFamily="34" charset="0"/>
              </a:rPr>
              <a:t>Veterans appealed to George Washington </a:t>
            </a:r>
          </a:p>
          <a:p>
            <a:r>
              <a:rPr lang="en-US" sz="4000">
                <a:latin typeface="Tahoma" pitchFamily="34" charset="0"/>
              </a:rPr>
              <a:t>Those already serving were allowed to stay, new enlistments were forbidden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  <p:bldP spid="18534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>
                <a:latin typeface="Tahoma" pitchFamily="34" charset="0"/>
              </a:rPr>
              <a:t>many African Americans saw more opportunity on the British side</a:t>
            </a:r>
          </a:p>
          <a:p>
            <a:r>
              <a:rPr lang="en-US" sz="4000">
                <a:latin typeface="Tahoma" pitchFamily="34" charset="0"/>
              </a:rPr>
              <a:t>British promised immediate freedom and wages to any slave who would join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>
                <a:latin typeface="Tahoma" pitchFamily="34" charset="0"/>
              </a:rPr>
              <a:t>With the British soldiers already outnumbering the American troops, the northern colonies began to enlist African Americans</a:t>
            </a:r>
          </a:p>
          <a:p>
            <a:endParaRPr lang="en-US" sz="44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>
                <a:latin typeface="Tahoma" pitchFamily="34" charset="0"/>
              </a:rPr>
              <a:t>As the war spread into the South, Congress found it needed to recruit slaves</a:t>
            </a:r>
          </a:p>
          <a:p>
            <a:r>
              <a:rPr lang="en-US" sz="4000">
                <a:latin typeface="Tahoma" pitchFamily="34" charset="0"/>
              </a:rPr>
              <a:t>The slaves would receive no pay, but would be given $50 and their freedom at the end of the war if they served "well and faithfully"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>
                <a:latin typeface="Tahoma" pitchFamily="34" charset="0"/>
              </a:rPr>
              <a:t>With the offer of immediate freedom, slaves joined the British by the tens of thousands</a:t>
            </a:r>
          </a:p>
          <a:p>
            <a:endParaRPr lang="en-US" sz="40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1139825"/>
          </a:xfrm>
        </p:spPr>
        <p:txBody>
          <a:bodyPr/>
          <a:lstStyle/>
          <a:p>
            <a:r>
              <a:rPr lang="en-US" sz="4800" b="1"/>
              <a:t>Women in the War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5334000"/>
          </a:xfrm>
        </p:spPr>
        <p:txBody>
          <a:bodyPr/>
          <a:lstStyle/>
          <a:p>
            <a:r>
              <a:rPr lang="en-US" sz="3600">
                <a:latin typeface="Tahoma" pitchFamily="34" charset="0"/>
              </a:rPr>
              <a:t>Women ran family farms and businesses</a:t>
            </a:r>
          </a:p>
          <a:p>
            <a:r>
              <a:rPr lang="en-US" sz="3600">
                <a:latin typeface="Tahoma" pitchFamily="34" charset="0"/>
              </a:rPr>
              <a:t>Some were in the army camps, cooking, sewing, carrying ammunition, serving as nurses</a:t>
            </a:r>
          </a:p>
          <a:p>
            <a:r>
              <a:rPr lang="en-US" sz="3600">
                <a:latin typeface="Tahoma" pitchFamily="34" charset="0"/>
              </a:rPr>
              <a:t>Some worked in factories making bandages and clothing</a:t>
            </a:r>
          </a:p>
          <a:p>
            <a:r>
              <a:rPr lang="en-US" sz="3600">
                <a:latin typeface="Tahoma" pitchFamily="34" charset="0"/>
              </a:rPr>
              <a:t>Melted down pitchers and cups to make bullets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  <p:bldP spid="191491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4400">
                <a:latin typeface="Tahoma" pitchFamily="34" charset="0"/>
              </a:rPr>
              <a:t>Some women took part in battles.</a:t>
            </a:r>
          </a:p>
          <a:p>
            <a:endParaRPr lang="en-US" sz="4400">
              <a:latin typeface="Tahoma" pitchFamily="34" charset="0"/>
            </a:endParaRPr>
          </a:p>
          <a:p>
            <a:r>
              <a:rPr lang="en-US" sz="4400">
                <a:latin typeface="Tahoma" pitchFamily="34" charset="0"/>
              </a:rPr>
              <a:t>Molly Pitcher</a:t>
            </a:r>
          </a:p>
          <a:p>
            <a:endParaRPr lang="en-US" sz="4400">
              <a:latin typeface="Tahoma" pitchFamily="34" charset="0"/>
            </a:endParaRPr>
          </a:p>
          <a:p>
            <a:r>
              <a:rPr lang="en-US" sz="4400">
                <a:latin typeface="Tahoma" pitchFamily="34" charset="0"/>
              </a:rPr>
              <a:t>Deborah Sampson</a:t>
            </a:r>
          </a:p>
          <a:p>
            <a:pPr>
              <a:buFontTx/>
              <a:buNone/>
            </a:pPr>
            <a:endParaRPr lang="en-US" sz="44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sz="4800" b="1"/>
              <a:t>Victory at Yorktown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4400">
                <a:latin typeface="Tahoma" pitchFamily="34" charset="0"/>
              </a:rPr>
              <a:t>American and French effort</a:t>
            </a:r>
          </a:p>
          <a:p>
            <a:r>
              <a:rPr lang="en-US" sz="4400">
                <a:latin typeface="Tahoma" pitchFamily="34" charset="0"/>
              </a:rPr>
              <a:t>Led by Washington and Lafayette</a:t>
            </a:r>
          </a:p>
          <a:p>
            <a:r>
              <a:rPr lang="en-US" sz="4400">
                <a:latin typeface="Tahoma" pitchFamily="34" charset="0"/>
              </a:rPr>
              <a:t>British were commanded by Cornwallis</a:t>
            </a:r>
          </a:p>
          <a:p>
            <a:endParaRPr lang="en-US" sz="44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3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4000">
                <a:latin typeface="Tahoma" pitchFamily="34" charset="0"/>
              </a:rPr>
              <a:t>Cornwallis had to retreat from the south because he needed supplies and reinforcements</a:t>
            </a:r>
          </a:p>
          <a:p>
            <a:r>
              <a:rPr lang="en-US" sz="4000">
                <a:latin typeface="Tahoma" pitchFamily="34" charset="0"/>
              </a:rPr>
              <a:t>Retreated to the Peninsula of Yorktown</a:t>
            </a:r>
          </a:p>
          <a:p>
            <a:r>
              <a:rPr lang="en-US" sz="4000">
                <a:latin typeface="Tahoma" pitchFamily="34" charset="0"/>
              </a:rPr>
              <a:t>It was easier to get supplies from the British Navy at Yorktown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4000">
                <a:latin typeface="Tahoma" pitchFamily="34" charset="0"/>
              </a:rPr>
              <a:t>Washington heard where Cornwallis was</a:t>
            </a:r>
          </a:p>
          <a:p>
            <a:r>
              <a:rPr lang="en-US" sz="4000">
                <a:latin typeface="Tahoma" pitchFamily="34" charset="0"/>
              </a:rPr>
              <a:t>French Admiral was sailing his fleet of 29 ships and 3,000 men to the Chesapeake Bay</a:t>
            </a:r>
          </a:p>
          <a:p>
            <a:r>
              <a:rPr lang="en-US" sz="4000">
                <a:latin typeface="Tahoma" pitchFamily="34" charset="0"/>
              </a:rPr>
              <a:t>Washington knew they could trap Cornwallis at Yorktown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5092" name="Picture 4" descr="Kenneb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4191000"/>
            <a:ext cx="11430000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3600">
                <a:latin typeface="Tahoma" pitchFamily="34" charset="0"/>
              </a:rPr>
              <a:t>The French Fleet came in and won the battle of the bay</a:t>
            </a:r>
          </a:p>
          <a:p>
            <a:r>
              <a:rPr lang="en-US" sz="3600">
                <a:latin typeface="Tahoma" pitchFamily="34" charset="0"/>
              </a:rPr>
              <a:t>Cut off any chance of supplies getting through to Cornwallis</a:t>
            </a:r>
          </a:p>
          <a:p>
            <a:r>
              <a:rPr lang="en-US" sz="3600">
                <a:latin typeface="Tahoma" pitchFamily="34" charset="0"/>
              </a:rPr>
              <a:t>Washington and Lafayette moved their armies in</a:t>
            </a:r>
          </a:p>
          <a:p>
            <a:r>
              <a:rPr lang="en-US" sz="3600">
                <a:latin typeface="Tahoma" pitchFamily="34" charset="0"/>
              </a:rPr>
              <a:t>About 17,000 troops converged on Cornwallis at Yorktown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1844" name="Picture 4" descr="yorktow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57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2868" name="Picture 4" descr="yorktow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8660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2" name="Picture 4" descr="Yorktown Battlefie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6" name="Picture 4" descr="Yorktown Battlefield redoub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42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latin typeface="Tahoma" pitchFamily="34" charset="0"/>
              </a:rPr>
              <a:t>Cornwallis soon surrendered</a:t>
            </a:r>
          </a:p>
          <a:p>
            <a:pPr>
              <a:lnSpc>
                <a:spcPct val="90000"/>
              </a:lnSpc>
            </a:pPr>
            <a:r>
              <a:rPr lang="en-US" sz="4000">
                <a:latin typeface="Tahoma" pitchFamily="34" charset="0"/>
              </a:rPr>
              <a:t>7,000 British troops became prisoners</a:t>
            </a:r>
          </a:p>
          <a:p>
            <a:pPr>
              <a:lnSpc>
                <a:spcPct val="90000"/>
              </a:lnSpc>
            </a:pPr>
            <a:r>
              <a:rPr lang="en-US" sz="4000">
                <a:latin typeface="Tahoma" pitchFamily="34" charset="0"/>
              </a:rPr>
              <a:t>A formal surrender ceremony took place the next morning </a:t>
            </a:r>
          </a:p>
          <a:p>
            <a:pPr>
              <a:lnSpc>
                <a:spcPct val="90000"/>
              </a:lnSpc>
            </a:pPr>
            <a:r>
              <a:rPr lang="en-US" sz="4000">
                <a:latin typeface="Tahoma" pitchFamily="34" charset="0"/>
              </a:rPr>
              <a:t>Cornwallis refused to attend out of humiliation, but claimed illness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sz="4800" b="1"/>
              <a:t>Treaty of Paris of 1783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5257800"/>
          </a:xfrm>
        </p:spPr>
        <p:txBody>
          <a:bodyPr/>
          <a:lstStyle/>
          <a:p>
            <a:r>
              <a:rPr lang="en-US" sz="4000">
                <a:latin typeface="Tahoma" pitchFamily="34" charset="0"/>
              </a:rPr>
              <a:t>The Treaty of Paris of 1783 officially ended the Revolutionary War</a:t>
            </a:r>
          </a:p>
          <a:p>
            <a:r>
              <a:rPr lang="en-US" sz="4000">
                <a:latin typeface="Tahoma" pitchFamily="34" charset="0"/>
              </a:rPr>
              <a:t>The Treaty included Great Britain, United States, France and Spain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5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4000" u="sng">
                <a:latin typeface="Tahoma" pitchFamily="34" charset="0"/>
              </a:rPr>
              <a:t>The treaty contained certain terms:</a:t>
            </a:r>
            <a:endParaRPr lang="en-US" sz="4400" u="sng">
              <a:latin typeface="Tahoma" pitchFamily="34" charset="0"/>
            </a:endParaRPr>
          </a:p>
          <a:p>
            <a:r>
              <a:rPr lang="en-US" sz="4400">
                <a:latin typeface="Tahoma" pitchFamily="34" charset="0"/>
              </a:rPr>
              <a:t>recognizing the thirteen colonies as free states</a:t>
            </a:r>
          </a:p>
          <a:p>
            <a:r>
              <a:rPr lang="en-US" sz="4400">
                <a:latin typeface="Tahoma" pitchFamily="34" charset="0"/>
              </a:rPr>
              <a:t>Establishing boundaries between the United States and British North America</a:t>
            </a:r>
          </a:p>
          <a:p>
            <a:pPr>
              <a:buFontTx/>
              <a:buNone/>
            </a:pPr>
            <a:endParaRPr lang="en-US" sz="40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Battle of Long Island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After leaving Boston, General Howe decided to attack New York</a:t>
            </a:r>
          </a:p>
          <a:p>
            <a:r>
              <a:rPr lang="en-US"/>
              <a:t>A fleet of British Ships surrounded New York Bay</a:t>
            </a:r>
          </a:p>
          <a:p>
            <a:r>
              <a:rPr lang="en-US"/>
              <a:t>Howe’s British troops and the Hessians forced the Americans to retreat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9188" name="Picture 4" descr="Battle of Long Is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268913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sz="4800" b="1"/>
              <a:t>Trenton and Princeton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4000">
                <a:latin typeface="Tahoma" pitchFamily="34" charset="0"/>
              </a:rPr>
              <a:t>Washington surprised the Hessians at Trenton and forced them to surrender.</a:t>
            </a:r>
          </a:p>
          <a:p>
            <a:pPr>
              <a:buFontTx/>
              <a:buNone/>
            </a:pPr>
            <a:endParaRPr lang="en-US" sz="4000">
              <a:latin typeface="Tahoma" pitchFamily="34" charset="0"/>
            </a:endParaRPr>
          </a:p>
          <a:p>
            <a:r>
              <a:rPr lang="en-US" sz="4000">
                <a:latin typeface="Tahoma" pitchFamily="34" charset="0"/>
              </a:rPr>
              <a:t>Washington then defeated the British at Princeton.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sz="4800" b="1"/>
              <a:t>Battle of Saratoga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>
                <a:latin typeface="Tahoma" pitchFamily="34" charset="0"/>
              </a:rPr>
              <a:t>A major turning point in the Revolution. </a:t>
            </a:r>
          </a:p>
          <a:p>
            <a:r>
              <a:rPr lang="en-US" sz="4000">
                <a:latin typeface="Tahoma" pitchFamily="34" charset="0"/>
              </a:rPr>
              <a:t>The first face-to-face battle without surprises.</a:t>
            </a:r>
          </a:p>
          <a:p>
            <a:r>
              <a:rPr lang="en-US" sz="4000">
                <a:latin typeface="Tahoma" pitchFamily="34" charset="0"/>
              </a:rPr>
              <a:t>This battle caught the attention of France, which decided to join in the Revolution.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4000">
                <a:latin typeface="Tahoma" pitchFamily="34" charset="0"/>
              </a:rPr>
              <a:t>General Burgoyne had the idea to converge on Albany, New York, to control the Hudson River Valley.</a:t>
            </a:r>
          </a:p>
          <a:p>
            <a:endParaRPr lang="en-US" sz="4000">
              <a:latin typeface="Tahoma" pitchFamily="34" charset="0"/>
            </a:endParaRPr>
          </a:p>
          <a:p>
            <a:r>
              <a:rPr lang="en-US" sz="4000">
                <a:latin typeface="Tahoma" pitchFamily="34" charset="0"/>
              </a:rPr>
              <a:t>They would cut off New England from the rest of the colonies.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uiExpand="1" build="p"/>
      <p:bldP spid="155651" grpId="1" build="p"/>
    </p:bld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U.S. flag design template</Template>
  <TotalTime>3577</TotalTime>
  <Words>1391</Words>
  <Application>Microsoft Office PowerPoint</Application>
  <PresentationFormat>On-screen Show (4:3)</PresentationFormat>
  <Paragraphs>202</Paragraphs>
  <Slides>47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Competition</vt:lpstr>
      <vt:lpstr>The Colonies at War</vt:lpstr>
      <vt:lpstr>Slide 2</vt:lpstr>
      <vt:lpstr>Slide 3</vt:lpstr>
      <vt:lpstr>Slide 4</vt:lpstr>
      <vt:lpstr>Battle of Long Island</vt:lpstr>
      <vt:lpstr>Slide 6</vt:lpstr>
      <vt:lpstr>Trenton and Princeton</vt:lpstr>
      <vt:lpstr>Battle of Saratoga</vt:lpstr>
      <vt:lpstr>Slide 9</vt:lpstr>
      <vt:lpstr>Slide 10</vt:lpstr>
      <vt:lpstr>Slide 11</vt:lpstr>
      <vt:lpstr>Slide 12</vt:lpstr>
      <vt:lpstr>Slide 13</vt:lpstr>
      <vt:lpstr>Valley Forge</vt:lpstr>
      <vt:lpstr>Valley Forge</vt:lpstr>
      <vt:lpstr>Valley Forge</vt:lpstr>
      <vt:lpstr>Slide 17</vt:lpstr>
      <vt:lpstr>Help From Europe</vt:lpstr>
      <vt:lpstr>Slide 19</vt:lpstr>
      <vt:lpstr>Slide 20</vt:lpstr>
      <vt:lpstr>Slide 21</vt:lpstr>
      <vt:lpstr>Slide 22</vt:lpstr>
      <vt:lpstr>Slide 23</vt:lpstr>
      <vt:lpstr>British Advantages</vt:lpstr>
      <vt:lpstr>British Disadvantages</vt:lpstr>
      <vt:lpstr>Colonial Advantages</vt:lpstr>
      <vt:lpstr>Colonial Disadvantages</vt:lpstr>
      <vt:lpstr>The War in the West</vt:lpstr>
      <vt:lpstr>The War Moves South</vt:lpstr>
      <vt:lpstr>African Americans in the War</vt:lpstr>
      <vt:lpstr>Slide 31</vt:lpstr>
      <vt:lpstr>Slide 32</vt:lpstr>
      <vt:lpstr>Slide 33</vt:lpstr>
      <vt:lpstr>Slide 34</vt:lpstr>
      <vt:lpstr>Women in the War</vt:lpstr>
      <vt:lpstr>Slide 36</vt:lpstr>
      <vt:lpstr>Victory at Yorktown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Treaty of Paris of 1783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Price</dc:creator>
  <cp:lastModifiedBy>Wilmer</cp:lastModifiedBy>
  <cp:revision>148</cp:revision>
  <dcterms:created xsi:type="dcterms:W3CDTF">2006-08-08T15:40:30Z</dcterms:created>
  <dcterms:modified xsi:type="dcterms:W3CDTF">2015-07-12T00:03:37Z</dcterms:modified>
</cp:coreProperties>
</file>